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9" r:id="rId2"/>
  </p:sldMasterIdLst>
  <p:notesMasterIdLst>
    <p:notesMasterId r:id="rId37"/>
  </p:notesMasterIdLst>
  <p:handoutMasterIdLst>
    <p:handoutMasterId r:id="rId38"/>
  </p:handoutMasterIdLst>
  <p:sldIdLst>
    <p:sldId id="256" r:id="rId3"/>
    <p:sldId id="257" r:id="rId4"/>
    <p:sldId id="307" r:id="rId5"/>
    <p:sldId id="265" r:id="rId6"/>
    <p:sldId id="258" r:id="rId7"/>
    <p:sldId id="260" r:id="rId8"/>
    <p:sldId id="270" r:id="rId9"/>
    <p:sldId id="271" r:id="rId10"/>
    <p:sldId id="313" r:id="rId11"/>
    <p:sldId id="317" r:id="rId12"/>
    <p:sldId id="314" r:id="rId13"/>
    <p:sldId id="281" r:id="rId14"/>
    <p:sldId id="282" r:id="rId15"/>
    <p:sldId id="284" r:id="rId16"/>
    <p:sldId id="286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6" r:id="rId25"/>
    <p:sldId id="298" r:id="rId26"/>
    <p:sldId id="299" r:id="rId27"/>
    <p:sldId id="300" r:id="rId28"/>
    <p:sldId id="302" r:id="rId29"/>
    <p:sldId id="301" r:id="rId30"/>
    <p:sldId id="318" r:id="rId31"/>
    <p:sldId id="319" r:id="rId32"/>
    <p:sldId id="304" r:id="rId33"/>
    <p:sldId id="312" r:id="rId34"/>
    <p:sldId id="306" r:id="rId35"/>
    <p:sldId id="309" r:id="rId3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6163" autoAdjust="0"/>
  </p:normalViewPr>
  <p:slideViewPr>
    <p:cSldViewPr>
      <p:cViewPr varScale="1">
        <p:scale>
          <a:sx n="74" d="100"/>
          <a:sy n="74" d="100"/>
        </p:scale>
        <p:origin x="978" y="72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12/24/2022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12/24/2022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60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7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6314-DC98-4860-B60D-3F2E2F56584C}" type="datetime2">
              <a:rPr lang="en-US" smtClean="0"/>
              <a:t>Saturday, December 24,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7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9C1E-B5F6-423D-83F9-319FB1858F8F}" type="datetime2">
              <a:rPr lang="en-US" smtClean="0"/>
              <a:t>Saturday, December 24,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5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A3BC-59C2-4647-AB24-7729EEBE167D}" type="datetime2">
              <a:rPr lang="en-US" smtClean="0"/>
              <a:t>Saturday, December 24,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5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9341-DF06-4923-A7B4-D9BF58A1D6CA}" type="datetime2">
              <a:rPr lang="en-US" smtClean="0"/>
              <a:t>Saturday, December 24,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1D3E5-ED68-40CB-A0EF-25A794B4352E}" type="datetime2">
              <a:rPr lang="en-US" smtClean="0"/>
              <a:t>Saturday, December 24,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338D-559D-4544-AD59-A0F8C9874C56}" type="datetime2">
              <a:rPr lang="en-US" smtClean="0"/>
              <a:t>Saturday, December 24,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9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AB8C-3738-434C-9DDC-F6043AB09A58}" type="datetime2">
              <a:rPr lang="en-US" smtClean="0"/>
              <a:t>Saturday, December 24,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5B482-9E80-4C37-B0A6-2D1D9DC7BCF3}" type="datetime2">
              <a:rPr lang="en-US" smtClean="0"/>
              <a:t>Saturday, December 24,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0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04A2-C4AE-451B-93D7-BF9A2957B8C6}" type="datetime2">
              <a:rPr lang="en-US" smtClean="0"/>
              <a:t>Saturday, December 24,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2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EAB99-0F0D-4C98-B4BD-DCDD2630CCD1}" type="datetime2">
              <a:rPr lang="en-US" smtClean="0"/>
              <a:t>Saturday, December 24,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1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D6928-85D9-4FAF-886C-B5F9F0688E49}" type="datetime2">
              <a:rPr lang="en-US" smtClean="0"/>
              <a:t>Saturday, December 24,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3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F7A5-BE91-4003-A029-54C737F917F5}" type="datetime2">
              <a:rPr lang="en-US" smtClean="0"/>
              <a:t>Saturday, December 24,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982788" y="5486400"/>
            <a:ext cx="6019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 smtClean="0"/>
              <a:t>Prof. Dr. Mazin A. Abdulla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                                              Fourth Year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6423" y="533400"/>
            <a:ext cx="10210800" cy="103846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206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SMALL AND LARGE INTESTINE</a:t>
            </a:r>
            <a:endParaRPr lang="en-US" sz="6600" b="1" dirty="0">
              <a:solidFill>
                <a:srgbClr val="00206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6387" t="14800"/>
          <a:stretch/>
        </p:blipFill>
        <p:spPr>
          <a:xfrm>
            <a:off x="4216824" y="1828800"/>
            <a:ext cx="2989997" cy="3200349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65218-D5FE-47AA-8403-E7EEC230D552}" type="datetime2">
              <a:rPr lang="en-US" smtClean="0"/>
              <a:t>Saturday, December 24,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64">
        <p:fade/>
      </p:transition>
    </mc:Choice>
    <mc:Fallback xmlns="">
      <p:transition spd="med" advTm="141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78" y="152400"/>
            <a:ext cx="1216894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Medications that may contribute to constipation include the following: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Antidepressants</a:t>
            </a:r>
            <a:r>
              <a:rPr lang="en-US" dirty="0"/>
              <a:t> (</a:t>
            </a:r>
            <a:r>
              <a:rPr lang="en-US" dirty="0" err="1"/>
              <a:t>eg</a:t>
            </a:r>
            <a:r>
              <a:rPr lang="en-US" dirty="0"/>
              <a:t>, cyclic antidepressants and monoamine oxidase inhibitors [</a:t>
            </a:r>
            <a:r>
              <a:rPr lang="en-US" dirty="0" err="1"/>
              <a:t>MAOIs</a:t>
            </a:r>
            <a:r>
              <a:rPr lang="en-US" dirty="0"/>
              <a:t>])</a:t>
            </a:r>
          </a:p>
          <a:p>
            <a:r>
              <a:rPr lang="en-US" dirty="0">
                <a:solidFill>
                  <a:srgbClr val="FF0000"/>
                </a:solidFill>
              </a:rPr>
              <a:t>Metals</a:t>
            </a:r>
            <a:r>
              <a:rPr lang="en-US" dirty="0"/>
              <a:t> (</a:t>
            </a:r>
            <a:r>
              <a:rPr lang="en-US" dirty="0" err="1"/>
              <a:t>eg</a:t>
            </a:r>
            <a:r>
              <a:rPr lang="en-US" dirty="0"/>
              <a:t>, iron and bismuth)</a:t>
            </a:r>
          </a:p>
          <a:p>
            <a:r>
              <a:rPr lang="en-US" dirty="0">
                <a:solidFill>
                  <a:srgbClr val="FF0000"/>
                </a:solidFill>
              </a:rPr>
              <a:t>Anticholinergics</a:t>
            </a:r>
            <a:r>
              <a:rPr lang="en-US" dirty="0"/>
              <a:t> (</a:t>
            </a:r>
            <a:r>
              <a:rPr lang="en-US" dirty="0" err="1"/>
              <a:t>eg</a:t>
            </a:r>
            <a:r>
              <a:rPr lang="en-US" dirty="0"/>
              <a:t>, </a:t>
            </a:r>
            <a:r>
              <a:rPr lang="en-US" dirty="0" err="1"/>
              <a:t>benztropine</a:t>
            </a:r>
            <a:r>
              <a:rPr lang="en-US" dirty="0"/>
              <a:t> and </a:t>
            </a:r>
            <a:r>
              <a:rPr lang="en-US" dirty="0" err="1"/>
              <a:t>trihexyphenidyl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FF0000"/>
                </a:solidFill>
              </a:rPr>
              <a:t>Opioids</a:t>
            </a:r>
            <a:r>
              <a:rPr lang="en-US" dirty="0"/>
              <a:t> (</a:t>
            </a:r>
            <a:r>
              <a:rPr lang="en-US" dirty="0" err="1"/>
              <a:t>eg</a:t>
            </a:r>
            <a:r>
              <a:rPr lang="en-US" dirty="0"/>
              <a:t>, codeine and morphine)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Antacids</a:t>
            </a:r>
            <a:r>
              <a:rPr lang="en-US" dirty="0"/>
              <a:t> </a:t>
            </a:r>
            <a:r>
              <a:rPr lang="en-US" dirty="0" err="1"/>
              <a:t>eg</a:t>
            </a:r>
            <a:r>
              <a:rPr lang="en-US" dirty="0"/>
              <a:t>, (aluminum and calcium compounds)</a:t>
            </a:r>
          </a:p>
          <a:p>
            <a:r>
              <a:rPr lang="en-US" dirty="0">
                <a:solidFill>
                  <a:srgbClr val="FF0000"/>
                </a:solidFill>
              </a:rPr>
              <a:t>Calcium channel blockers </a:t>
            </a:r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, verapamil)</a:t>
            </a:r>
          </a:p>
          <a:p>
            <a:r>
              <a:rPr lang="en-US" dirty="0">
                <a:solidFill>
                  <a:srgbClr val="FF0000"/>
                </a:solidFill>
              </a:rPr>
              <a:t>Nonsteroidal anti-inflammatory drugs </a:t>
            </a:r>
            <a:r>
              <a:rPr lang="en-US" dirty="0"/>
              <a:t>(</a:t>
            </a:r>
            <a:r>
              <a:rPr lang="en-US" dirty="0" err="1"/>
              <a:t>NSAIDs</a:t>
            </a:r>
            <a:r>
              <a:rPr lang="en-US" dirty="0"/>
              <a:t>; </a:t>
            </a:r>
            <a:r>
              <a:rPr lang="en-US" dirty="0" err="1"/>
              <a:t>eg</a:t>
            </a:r>
            <a:r>
              <a:rPr lang="en-US" dirty="0"/>
              <a:t>, ibuprofen and diclofenac)</a:t>
            </a:r>
          </a:p>
          <a:p>
            <a:r>
              <a:rPr lang="en-US" dirty="0" err="1">
                <a:solidFill>
                  <a:srgbClr val="FF0000"/>
                </a:solidFill>
              </a:rPr>
              <a:t>Sympathomimetics</a:t>
            </a:r>
            <a:r>
              <a:rPr lang="en-US" dirty="0"/>
              <a:t> (</a:t>
            </a:r>
            <a:r>
              <a:rPr lang="en-US" dirty="0" err="1"/>
              <a:t>eg</a:t>
            </a:r>
            <a:r>
              <a:rPr lang="en-US" dirty="0"/>
              <a:t>, pseudoephedrine)</a:t>
            </a:r>
          </a:p>
          <a:p>
            <a:r>
              <a:rPr lang="en-US" dirty="0">
                <a:solidFill>
                  <a:srgbClr val="FF0000"/>
                </a:solidFill>
              </a:rPr>
              <a:t>Many psychotropic drugs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u="sng" dirty="0" smtClean="0">
                <a:solidFill>
                  <a:srgbClr val="FF0000"/>
                </a:solidFill>
              </a:rPr>
              <a:t>Cholestyramine </a:t>
            </a:r>
            <a:r>
              <a:rPr lang="en-US" u="sng" dirty="0">
                <a:solidFill>
                  <a:srgbClr val="FF0000"/>
                </a:solidFill>
              </a:rPr>
              <a:t>and stimulant laxatives </a:t>
            </a:r>
            <a:r>
              <a:rPr lang="en-US" dirty="0"/>
              <a:t>(long-term use) - Although laxatives are frequently used to treat constipation, chronic laxative use becomes habituating and may lead to the development of a dilated atonic laxative colon, which necessitates increasing laxative use with decreasing efficacy</a:t>
            </a:r>
          </a:p>
          <a:p>
            <a:r>
              <a:rPr lang="en-US" dirty="0">
                <a:solidFill>
                  <a:srgbClr val="FF0000"/>
                </a:solidFill>
              </a:rPr>
              <a:t>Inadequate thyroid hormone supplementation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Constipation may be of </a:t>
            </a:r>
            <a:r>
              <a:rPr lang="en-US" dirty="0" err="1">
                <a:solidFill>
                  <a:srgbClr val="FF0000"/>
                </a:solidFill>
              </a:rPr>
              <a:t>toxicologic</a:t>
            </a:r>
            <a:r>
              <a:rPr lang="en-US" dirty="0">
                <a:solidFill>
                  <a:srgbClr val="FF0000"/>
                </a:solidFill>
              </a:rPr>
              <a:t> origin, as with lead poisoning.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Psychological issues </a:t>
            </a:r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, depression, anxiety, somatization, and eating disorders) may also contribute to the development of constipation.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3082"/>
            <a:ext cx="1201384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err="1"/>
              <a:t>NTC</a:t>
            </a:r>
            <a:r>
              <a:rPr lang="en-US" sz="2000" b="1" u="sng" dirty="0"/>
              <a:t> </a:t>
            </a:r>
            <a:endParaRPr lang="en-US" sz="2000" b="1" u="sng" dirty="0" smtClean="0"/>
          </a:p>
          <a:p>
            <a:r>
              <a:rPr lang="en-US" sz="2000" dirty="0" smtClean="0"/>
              <a:t>Most </a:t>
            </a:r>
            <a:r>
              <a:rPr lang="en-US" sz="2000" dirty="0"/>
              <a:t>common subtype of primary constipation. Although the stool passes through the colon at a normal rate, patients find it difficult to evacuate their bowels. Patients in this category sometimes meet the criteria for IBS with constipation (IBS-C). The primary difference between chronic constipation and IBS-C is the prominence of abdominal pain or discomfort in IBS. Patients with </a:t>
            </a:r>
            <a:r>
              <a:rPr lang="en-US" sz="2000" dirty="0" err="1"/>
              <a:t>NTC</a:t>
            </a:r>
            <a:r>
              <a:rPr lang="en-US" sz="2000" dirty="0"/>
              <a:t> usually have a normal physical examination. </a:t>
            </a:r>
            <a:r>
              <a:rPr lang="en-US" sz="2000" dirty="0" smtClean="0"/>
              <a:t>increase.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Rx      </a:t>
            </a:r>
            <a:r>
              <a:rPr lang="en-US" sz="2000" dirty="0" smtClean="0">
                <a:solidFill>
                  <a:srgbClr val="00B050"/>
                </a:solidFill>
              </a:rPr>
              <a:t>Increase </a:t>
            </a:r>
            <a:r>
              <a:rPr lang="en-US" sz="2000" dirty="0">
                <a:solidFill>
                  <a:srgbClr val="00B050"/>
                </a:solidFill>
              </a:rPr>
              <a:t>their water consumption and physical activity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sz="2000" b="1" u="sng" dirty="0" err="1" smtClean="0"/>
              <a:t>STC</a:t>
            </a:r>
            <a:r>
              <a:rPr lang="en-US" sz="2000" b="1" u="sng" dirty="0" smtClean="0"/>
              <a:t> </a:t>
            </a:r>
          </a:p>
          <a:p>
            <a:r>
              <a:rPr lang="en-US" sz="2000" dirty="0" smtClean="0"/>
              <a:t>Characterized by infrequent bowel movements, decreased urgency, or straining to defecate since childhood. It occurs more commonly in female patients. Patients with </a:t>
            </a:r>
            <a:r>
              <a:rPr lang="en-US" sz="2000" dirty="0" err="1" smtClean="0"/>
              <a:t>STC</a:t>
            </a:r>
            <a:r>
              <a:rPr lang="en-US" sz="2000" dirty="0" smtClean="0"/>
              <a:t> have impaired phasic colonic motor activity. They may demonstrate mild abdominal distention or palpable stool in the sigmoid colon. May or may not be able to empty the rectum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Rx   </a:t>
            </a:r>
            <a:r>
              <a:rPr lang="en-US" sz="2000" dirty="0" smtClean="0">
                <a:solidFill>
                  <a:srgbClr val="00B050"/>
                </a:solidFill>
              </a:rPr>
              <a:t>Difficult to treat medically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       Surgical------ total colectomy w </a:t>
            </a:r>
            <a:r>
              <a:rPr lang="en-US" sz="2000" dirty="0" err="1" smtClean="0">
                <a:solidFill>
                  <a:srgbClr val="00B050"/>
                </a:solidFill>
              </a:rPr>
              <a:t>ileorectal</a:t>
            </a:r>
            <a:r>
              <a:rPr lang="en-US" sz="2000" dirty="0" smtClean="0">
                <a:solidFill>
                  <a:srgbClr val="00B050"/>
                </a:solidFill>
              </a:rPr>
              <a:t> anastomosis</a:t>
            </a:r>
          </a:p>
          <a:p>
            <a:endParaRPr lang="en-US" u="sng" dirty="0" smtClean="0"/>
          </a:p>
        </p:txBody>
      </p:sp>
      <p:sp>
        <p:nvSpPr>
          <p:cNvPr id="3" name="Rectangle 2"/>
          <p:cNvSpPr/>
          <p:nvPr/>
        </p:nvSpPr>
        <p:spPr>
          <a:xfrm>
            <a:off x="32755" y="4648200"/>
            <a:ext cx="12156069" cy="1981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/>
              <a:t>Pelvic floor dysfunction </a:t>
            </a:r>
          </a:p>
          <a:p>
            <a:r>
              <a:rPr lang="en-US" sz="2000" dirty="0"/>
              <a:t>Characterized by dysfunction of the pelvic floor or anal sphincter. Patients often report prolonged or excessive straining, a feeling of incomplete evacuation, or the use of perineal or vaginal pressure during defecation to allow the passage of stool, or they may report digital evacuation of stool</a:t>
            </a:r>
            <a:r>
              <a:rPr lang="en-US" sz="2000" dirty="0" smtClean="0"/>
              <a:t>.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Rx  </a:t>
            </a:r>
            <a:r>
              <a:rPr lang="en-US" sz="2000" dirty="0" smtClean="0">
                <a:solidFill>
                  <a:srgbClr val="00B050"/>
                </a:solidFill>
              </a:rPr>
              <a:t>dietary and laxatives unsuccessful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       Surgery last resort- </a:t>
            </a:r>
            <a:r>
              <a:rPr lang="en-US" sz="2000" dirty="0" err="1" smtClean="0">
                <a:solidFill>
                  <a:srgbClr val="00B050"/>
                </a:solidFill>
              </a:rPr>
              <a:t>defunctioning</a:t>
            </a:r>
            <a:r>
              <a:rPr lang="en-US" sz="2000" dirty="0" smtClean="0">
                <a:solidFill>
                  <a:srgbClr val="00B050"/>
                </a:solidFill>
              </a:rPr>
              <a:t> ileostomy or colostomy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1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1961812" cy="2244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126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Investigation</a:t>
            </a:r>
          </a:p>
          <a:p>
            <a:pPr marL="228531" indent="-228531" defTabSz="914126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Defaecating </a:t>
            </a:r>
            <a:r>
              <a:rPr lang="en-US" sz="2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poroctography</a:t>
            </a:r>
            <a:r>
              <a:rPr lang="en-US" sz="2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28531" lvl="0" indent="-228531" defTabSz="914126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Measurement 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of whole gut transit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ay </a:t>
            </a:r>
            <a:r>
              <a:rPr lang="en-US" sz="2000" dirty="0">
                <a:solidFill>
                  <a:schemeClr val="bg1"/>
                </a:solidFill>
              </a:rPr>
              <a:t>suddenly follow abdominal or pelvic </a:t>
            </a:r>
            <a:r>
              <a:rPr lang="en-US" sz="2000" dirty="0" smtClean="0">
                <a:solidFill>
                  <a:schemeClr val="bg1"/>
                </a:solidFill>
              </a:rPr>
              <a:t>surgery</a:t>
            </a:r>
          </a:p>
          <a:p>
            <a:r>
              <a:rPr lang="en-US" dirty="0"/>
              <a:t>asking the patient to stop all laxatives and take a capsule containing radio-opaque markers </a:t>
            </a:r>
            <a:r>
              <a:rPr lang="en-US" dirty="0" smtClean="0"/>
              <a:t>. </a:t>
            </a:r>
            <a:endParaRPr lang="en-US" dirty="0"/>
          </a:p>
          <a:p>
            <a:r>
              <a:rPr lang="en-US" dirty="0"/>
              <a:t>Retention of more than   80% of the shapes, 120 hours after ingestion, is abnormal.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211" y="2228553"/>
            <a:ext cx="6170613" cy="4629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177" r="30217"/>
          <a:stretch/>
        </p:blipFill>
        <p:spPr>
          <a:xfrm>
            <a:off x="118445" y="3087320"/>
            <a:ext cx="5629835" cy="2314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212" y="2228553"/>
            <a:ext cx="6170613" cy="4629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210" y="2191376"/>
            <a:ext cx="6170613" cy="462944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012" y="248184"/>
            <a:ext cx="5745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VASCULAR ANOMALIES (ANGIODYSPLASIA) </a:t>
            </a:r>
          </a:p>
        </p:txBody>
      </p:sp>
      <p:sp>
        <p:nvSpPr>
          <p:cNvPr id="3" name="Rectangle 2"/>
          <p:cNvSpPr/>
          <p:nvPr/>
        </p:nvSpPr>
        <p:spPr>
          <a:xfrm>
            <a:off x="1" y="842664"/>
            <a:ext cx="121888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Capillary or cavernous haemangiomas are a cause of haemorrhage from the colon at any age</a:t>
            </a:r>
            <a:r>
              <a:rPr lang="en-US" sz="20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      In </a:t>
            </a:r>
            <a:r>
              <a:rPr lang="en-US" sz="2000" dirty="0">
                <a:solidFill>
                  <a:schemeClr val="bg1"/>
                </a:solidFill>
              </a:rPr>
              <a:t>the </a:t>
            </a:r>
            <a:r>
              <a:rPr lang="en-US" sz="2000" dirty="0" smtClean="0"/>
              <a:t> </a:t>
            </a:r>
          </a:p>
          <a:p>
            <a:r>
              <a:rPr lang="en-US" sz="2000" b="1" u="sng" dirty="0" smtClean="0">
                <a:solidFill>
                  <a:srgbClr val="FF0000"/>
                </a:solidFill>
              </a:rPr>
              <a:t>DD of </a:t>
            </a:r>
            <a:r>
              <a:rPr lang="en-US" sz="2000" b="1" u="sng" dirty="0" err="1" smtClean="0">
                <a:solidFill>
                  <a:srgbClr val="FF0000"/>
                </a:solidFill>
              </a:rPr>
              <a:t>haemorrahage</a:t>
            </a:r>
            <a:r>
              <a:rPr lang="en-US" sz="2000" b="1" u="sng" dirty="0" smtClean="0">
                <a:solidFill>
                  <a:srgbClr val="FF0000"/>
                </a:solidFill>
              </a:rPr>
              <a:t> from colon</a:t>
            </a:r>
          </a:p>
          <a:p>
            <a:r>
              <a:rPr lang="en-US" sz="2000" dirty="0" smtClean="0"/>
              <a:t> </a:t>
            </a:r>
            <a:r>
              <a:rPr lang="en-US" sz="2000" i="1" dirty="0" smtClean="0"/>
              <a:t>Diverticulosis,</a:t>
            </a:r>
          </a:p>
          <a:p>
            <a:r>
              <a:rPr lang="en-US" sz="2000" i="1" dirty="0" smtClean="0"/>
              <a:t> Ulcerative </a:t>
            </a:r>
            <a:r>
              <a:rPr lang="en-US" sz="2000" i="1" dirty="0"/>
              <a:t>colitis </a:t>
            </a:r>
            <a:endParaRPr lang="en-US" sz="2000" i="1" dirty="0" smtClean="0"/>
          </a:p>
          <a:p>
            <a:r>
              <a:rPr lang="en-US" sz="2000" i="1" dirty="0"/>
              <a:t> </a:t>
            </a:r>
            <a:r>
              <a:rPr lang="en-US" sz="2000" i="1" dirty="0" err="1" smtClean="0"/>
              <a:t>Ischaemic</a:t>
            </a:r>
            <a:r>
              <a:rPr lang="en-US" sz="2000" i="1" dirty="0" smtClean="0"/>
              <a:t> colitis</a:t>
            </a:r>
          </a:p>
          <a:p>
            <a:r>
              <a:rPr lang="en-US" sz="2000" i="1" dirty="0" smtClean="0"/>
              <a:t> Radiation colitis</a:t>
            </a:r>
          </a:p>
          <a:p>
            <a:r>
              <a:rPr lang="en-US" sz="2000" i="1" dirty="0" smtClean="0"/>
              <a:t> Benign polyps</a:t>
            </a:r>
          </a:p>
          <a:p>
            <a:r>
              <a:rPr lang="en-US" sz="2000" i="1" dirty="0"/>
              <a:t> </a:t>
            </a:r>
            <a:r>
              <a:rPr lang="en-US" sz="2000" i="1" dirty="0" smtClean="0"/>
              <a:t>Malignant tumors</a:t>
            </a:r>
          </a:p>
          <a:p>
            <a:r>
              <a:rPr lang="en-US" i="1" dirty="0"/>
              <a:t> </a:t>
            </a:r>
            <a:endParaRPr lang="en-US" i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74613" y="4114800"/>
            <a:ext cx="12039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u="sng" dirty="0" smtClean="0">
                <a:solidFill>
                  <a:schemeClr val="accent1">
                    <a:lumMod val="50000"/>
                  </a:schemeClr>
                </a:solidFill>
              </a:rPr>
              <a:t>Clinical features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ssociated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with ageing, with ranges from 5 to 25% over the age of 60 years.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Angiodysplasias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occur particularly in the ascending colon and caecum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malformations consist of dilated tortuous submucosal veins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the majority, the symptoms are minor or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anaemia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There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is no gender predilection.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About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10–15% can have brisk bleeds, which may present as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melaena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or hematochezia.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3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121888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solidFill>
                  <a:schemeClr val="accent1">
                    <a:lumMod val="50000"/>
                  </a:schemeClr>
                </a:solidFill>
              </a:rPr>
              <a:t>Investigation</a:t>
            </a:r>
          </a:p>
          <a:p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Barium enema is usually </a:t>
            </a: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</a:rPr>
              <a:t>unhelpful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colonoscopy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may show the characteristic lesion in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the right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colon.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The lesions are only a few millimetres in size and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appear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as reddish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raised areas at endoscopy. 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‘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Pill’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or “capsule ”endoscopy.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Selective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superior 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and inferior mesenteric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angiography 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shows the site and extent of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the 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lesion by a blush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Bleeding rate&gt;0.5-1.0 ml/min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radioactive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test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using  technetium-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</a:rPr>
              <a:t>99m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(99mTc)-labelled red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cells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may conﬁrm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and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localise the source of haemorrhage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Bleeding rate&gt;0.1 ml/min</a:t>
            </a:r>
          </a:p>
          <a:p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923" y="-35417"/>
            <a:ext cx="2836107" cy="2241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950" y="2667000"/>
            <a:ext cx="2238080" cy="167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007298"/>
            <a:ext cx="117180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C00000"/>
                </a:solidFill>
              </a:rPr>
              <a:t>Treatment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B9BD5">
                    <a:lumMod val="50000"/>
                  </a:srgbClr>
                </a:solidFill>
              </a:rPr>
              <a:t>The </a:t>
            </a: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ﬁrst principle is to </a:t>
            </a:r>
            <a:r>
              <a:rPr lang="en-US" sz="2400" dirty="0" err="1">
                <a:solidFill>
                  <a:srgbClr val="5B9BD5">
                    <a:lumMod val="50000"/>
                  </a:srgbClr>
                </a:solidFill>
              </a:rPr>
              <a:t>stabilise</a:t>
            </a: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 an unstable circulation.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the bleeding needs to be </a:t>
            </a:r>
            <a:r>
              <a:rPr lang="en-US" sz="2400" dirty="0" err="1">
                <a:solidFill>
                  <a:srgbClr val="5B9BD5">
                    <a:lumMod val="50000"/>
                  </a:srgbClr>
                </a:solidFill>
              </a:rPr>
              <a:t>localised</a:t>
            </a: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 . </a:t>
            </a:r>
          </a:p>
          <a:p>
            <a:pPr lvl="0"/>
            <a:endParaRPr lang="en-US" sz="2400" dirty="0">
              <a:solidFill>
                <a:srgbClr val="5B9BD5">
                  <a:lumMod val="50000"/>
                </a:srgbClr>
              </a:solidFill>
            </a:endParaRPr>
          </a:p>
          <a:p>
            <a:pPr lvl="0"/>
            <a:r>
              <a:rPr lang="en-US" sz="2400" b="1" dirty="0" smtClean="0">
                <a:solidFill>
                  <a:srgbClr val="FF0000"/>
                </a:solidFill>
              </a:rPr>
              <a:t>In </a:t>
            </a:r>
            <a:r>
              <a:rPr lang="en-US" sz="2400" b="1" dirty="0">
                <a:solidFill>
                  <a:srgbClr val="FF0000"/>
                </a:solidFill>
              </a:rPr>
              <a:t>severe uncontrolled bleeding, surgery becomes necessary.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3212" y="228600"/>
            <a:ext cx="11201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7030A0"/>
                </a:solidFill>
              </a:rPr>
              <a:t>BLIND LOOP </a:t>
            </a:r>
            <a:r>
              <a:rPr lang="en-US" sz="2400" b="1" dirty="0" smtClean="0">
                <a:solidFill>
                  <a:srgbClr val="7030A0"/>
                </a:solidFill>
              </a:rPr>
              <a:t>SYNDROME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C00000"/>
                </a:solidFill>
              </a:rPr>
              <a:t>The blind loop syndrome is caused by stasis of the intestinal contents with subsequent bacterial overgrowth</a:t>
            </a:r>
            <a:r>
              <a:rPr lang="en-US" sz="2400" dirty="0" smtClean="0">
                <a:solidFill>
                  <a:srgbClr val="C00000"/>
                </a:solidFill>
              </a:rPr>
              <a:t>.</a:t>
            </a:r>
          </a:p>
          <a:p>
            <a:endParaRPr lang="en-US" sz="2400" dirty="0" smtClean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C00000"/>
                </a:solidFill>
              </a:rPr>
              <a:t>stricture</a:t>
            </a:r>
            <a:r>
              <a:rPr lang="en-US" sz="2400" dirty="0">
                <a:solidFill>
                  <a:srgbClr val="C00000"/>
                </a:solidFill>
              </a:rPr>
              <a:t>, stenosis, fistula, diverticulum, or </a:t>
            </a:r>
            <a:r>
              <a:rPr lang="en-US" sz="2400" dirty="0" smtClean="0">
                <a:solidFill>
                  <a:srgbClr val="C00000"/>
                </a:solidFill>
              </a:rPr>
              <a:t>blind </a:t>
            </a:r>
            <a:r>
              <a:rPr lang="en-US" sz="2400" dirty="0">
                <a:solidFill>
                  <a:srgbClr val="C00000"/>
                </a:solidFill>
              </a:rPr>
              <a:t>pouch. </a:t>
            </a:r>
            <a:endParaRPr lang="en-US" sz="2400" dirty="0" smtClean="0">
              <a:solidFill>
                <a:srgbClr val="C00000"/>
              </a:solidFill>
            </a:endParaRPr>
          </a:p>
          <a:p>
            <a:endParaRPr lang="en-US" sz="2400" dirty="0" smtClean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C00000"/>
                </a:solidFill>
              </a:rPr>
              <a:t>The </a:t>
            </a:r>
            <a:r>
              <a:rPr lang="en-US" sz="2400" dirty="0">
                <a:solidFill>
                  <a:srgbClr val="C00000"/>
                </a:solidFill>
              </a:rPr>
              <a:t>syndrome is characterized by </a:t>
            </a:r>
            <a:r>
              <a:rPr lang="en-US" sz="2400" dirty="0" smtClean="0">
                <a:solidFill>
                  <a:srgbClr val="C00000"/>
                </a:solidFill>
              </a:rPr>
              <a:t>steatorrhea</a:t>
            </a:r>
            <a:r>
              <a:rPr lang="en-US" sz="2400" dirty="0">
                <a:solidFill>
                  <a:srgbClr val="C00000"/>
                </a:solidFill>
              </a:rPr>
              <a:t>, diarrhea, anemia, weight loss, abdominal pain, multiple vitamin deficiencies, joint pain and occasionally neurological disorders</a:t>
            </a:r>
            <a:r>
              <a:rPr lang="en-US" sz="2400" dirty="0" smtClean="0">
                <a:solidFill>
                  <a:srgbClr val="C00000"/>
                </a:solidFill>
              </a:rPr>
              <a:t>.</a:t>
            </a:r>
          </a:p>
          <a:p>
            <a:endParaRPr lang="en-US" dirty="0" smtClean="0">
              <a:solidFill>
                <a:srgbClr val="C00000"/>
              </a:solidFill>
            </a:endParaRPr>
          </a:p>
          <a:p>
            <a:endParaRPr lang="en-US" b="1" dirty="0" smtClean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</a:rPr>
              <a:t>T</a:t>
            </a:r>
            <a:r>
              <a:rPr lang="en-US" sz="2400" b="1" dirty="0" smtClean="0">
                <a:solidFill>
                  <a:srgbClr val="C00000"/>
                </a:solidFill>
              </a:rPr>
              <a:t>reatment 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                    </a:t>
            </a:r>
            <a:r>
              <a:rPr lang="en-US" sz="2400" dirty="0">
                <a:solidFill>
                  <a:srgbClr val="00B050"/>
                </a:solidFill>
              </a:rPr>
              <a:t>surgical </a:t>
            </a:r>
            <a:r>
              <a:rPr lang="en-US" sz="2400" dirty="0" smtClean="0">
                <a:solidFill>
                  <a:srgbClr val="00B050"/>
                </a:solidFill>
              </a:rPr>
              <a:t>eradication </a:t>
            </a:r>
            <a:r>
              <a:rPr lang="en-US" sz="2400" dirty="0">
                <a:solidFill>
                  <a:srgbClr val="00B050"/>
                </a:solidFill>
              </a:rPr>
              <a:t>of the cause of the </a:t>
            </a:r>
            <a:r>
              <a:rPr lang="en-US" sz="2400" dirty="0" smtClean="0">
                <a:solidFill>
                  <a:srgbClr val="00B050"/>
                </a:solidFill>
              </a:rPr>
              <a:t>stasis. 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6212" y="150007"/>
            <a:ext cx="8839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solidFill>
                  <a:srgbClr val="00B050"/>
                </a:solidFill>
              </a:rPr>
              <a:t>SMALL INTESTINAL AND COLONIC DIVERTICULAR </a:t>
            </a:r>
            <a:r>
              <a:rPr lang="en-US" sz="2800" b="1" u="sng" dirty="0">
                <a:solidFill>
                  <a:srgbClr val="00B050"/>
                </a:solidFill>
              </a:rPr>
              <a:t>DISEASE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0" y="1528473"/>
            <a:ext cx="4022345" cy="2448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18" y="2133600"/>
            <a:ext cx="3124200" cy="4318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07" t="-4726" r="416" b="16326"/>
          <a:stretch/>
        </p:blipFill>
        <p:spPr>
          <a:xfrm>
            <a:off x="118311" y="3865898"/>
            <a:ext cx="3970422" cy="2992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812" y="2747394"/>
            <a:ext cx="3727133" cy="26145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8756" y="984902"/>
            <a:ext cx="10377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Diverticulum</a:t>
            </a:r>
            <a:r>
              <a:rPr lang="en-US" sz="2000" b="1" dirty="0">
                <a:solidFill>
                  <a:srgbClr val="C00000"/>
                </a:solidFill>
              </a:rPr>
              <a:t>: A 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bulging sac </a:t>
            </a:r>
            <a:r>
              <a:rPr lang="en-US" sz="2000" b="1" dirty="0" smtClean="0">
                <a:solidFill>
                  <a:srgbClr val="C00000"/>
                </a:solidFill>
              </a:rPr>
              <a:t>in any portion of the gastrointestinal tract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4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01" y="132092"/>
            <a:ext cx="1215392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1- </a:t>
            </a:r>
            <a:r>
              <a:rPr lang="en-US" sz="2000" b="1" dirty="0" smtClean="0">
                <a:solidFill>
                  <a:srgbClr val="00B050"/>
                </a:solidFill>
              </a:rPr>
              <a:t>Congenital </a:t>
            </a:r>
            <a:endParaRPr lang="en-US" sz="2000" b="1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All three coats of the bowel are present in </a:t>
            </a:r>
            <a:r>
              <a:rPr lang="en-US" sz="2000" dirty="0" smtClean="0">
                <a:solidFill>
                  <a:srgbClr val="C00000"/>
                </a:solidFill>
              </a:rPr>
              <a:t>the </a:t>
            </a:r>
            <a:r>
              <a:rPr lang="en-US" sz="2000" dirty="0">
                <a:solidFill>
                  <a:srgbClr val="C00000"/>
                </a:solidFill>
              </a:rPr>
              <a:t>wall of the diverticulum, e.g. </a:t>
            </a:r>
            <a:r>
              <a:rPr lang="en-US" sz="2000" dirty="0">
                <a:solidFill>
                  <a:srgbClr val="00B050"/>
                </a:solidFill>
              </a:rPr>
              <a:t>Meckel’s diverticulum</a:t>
            </a:r>
            <a:r>
              <a:rPr lang="en-US" dirty="0">
                <a:solidFill>
                  <a:srgbClr val="C00000"/>
                </a:solidFill>
              </a:rPr>
              <a:t>. 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2- </a:t>
            </a:r>
            <a:r>
              <a:rPr lang="en-US" sz="2000" b="1" dirty="0" smtClean="0">
                <a:solidFill>
                  <a:srgbClr val="00B050"/>
                </a:solidFill>
              </a:rPr>
              <a:t>Acquired </a:t>
            </a:r>
            <a:endParaRPr lang="en-US" sz="2000" b="1" dirty="0">
              <a:solidFill>
                <a:srgbClr val="00B050"/>
              </a:solidFill>
            </a:endParaRPr>
          </a:p>
          <a:p>
            <a:r>
              <a:rPr lang="en-US" sz="2000" dirty="0" smtClean="0">
                <a:solidFill>
                  <a:srgbClr val="C00000"/>
                </a:solidFill>
              </a:rPr>
              <a:t>The </a:t>
            </a:r>
            <a:r>
              <a:rPr lang="en-US" sz="2000" dirty="0">
                <a:solidFill>
                  <a:srgbClr val="C00000"/>
                </a:solidFill>
              </a:rPr>
              <a:t>wall of the diverticulum lacks a </a:t>
            </a:r>
            <a:r>
              <a:rPr lang="en-US" sz="2000" dirty="0" smtClean="0">
                <a:solidFill>
                  <a:srgbClr val="C00000"/>
                </a:solidFill>
              </a:rPr>
              <a:t>proper </a:t>
            </a:r>
            <a:r>
              <a:rPr lang="en-US" sz="2000" dirty="0">
                <a:solidFill>
                  <a:srgbClr val="C00000"/>
                </a:solidFill>
              </a:rPr>
              <a:t>muscular coat. </a:t>
            </a:r>
            <a:r>
              <a:rPr lang="en-US" sz="2000" b="1" dirty="0">
                <a:solidFill>
                  <a:srgbClr val="C00000"/>
                </a:solidFill>
              </a:rPr>
              <a:t>Most </a:t>
            </a:r>
            <a:r>
              <a:rPr lang="en-US" sz="2000" b="1" u="sng" dirty="0">
                <a:solidFill>
                  <a:srgbClr val="C00000"/>
                </a:solidFill>
              </a:rPr>
              <a:t>alimentary diverticula are thought to </a:t>
            </a:r>
            <a:r>
              <a:rPr lang="en-US" sz="2000" b="1" u="sng" dirty="0" smtClean="0">
                <a:solidFill>
                  <a:srgbClr val="C00000"/>
                </a:solidFill>
              </a:rPr>
              <a:t>be acquired</a:t>
            </a:r>
            <a:r>
              <a:rPr lang="en-US" sz="2000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12" y="2025286"/>
            <a:ext cx="6553542" cy="408790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812" y="254908"/>
            <a:ext cx="5716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SMALL INTESTINAL </a:t>
            </a:r>
            <a:r>
              <a:rPr lang="en-US" sz="2400" b="1" dirty="0" smtClean="0">
                <a:solidFill>
                  <a:srgbClr val="C00000"/>
                </a:solidFill>
              </a:rPr>
              <a:t>DIVERTICULAR </a:t>
            </a:r>
            <a:r>
              <a:rPr lang="en-US" sz="2400" b="1" dirty="0">
                <a:solidFill>
                  <a:srgbClr val="C00000"/>
                </a:solidFill>
              </a:rPr>
              <a:t>DISEASE </a:t>
            </a:r>
          </a:p>
        </p:txBody>
      </p:sp>
      <p:sp>
        <p:nvSpPr>
          <p:cNvPr id="3" name="Rectangle 2"/>
          <p:cNvSpPr/>
          <p:nvPr/>
        </p:nvSpPr>
        <p:spPr>
          <a:xfrm>
            <a:off x="375871" y="1600200"/>
            <a:ext cx="3789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00B050"/>
                </a:solidFill>
              </a:rPr>
              <a:t> Duodenal </a:t>
            </a:r>
            <a:r>
              <a:rPr lang="en-US" sz="2400" b="1" u="sng" dirty="0">
                <a:solidFill>
                  <a:srgbClr val="00B050"/>
                </a:solidFill>
              </a:rPr>
              <a:t>diverticula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552" y="703898"/>
            <a:ext cx="2364860" cy="2724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012" y="652961"/>
            <a:ext cx="3364925" cy="276264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812" y="3772554"/>
            <a:ext cx="3534201" cy="26711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7054" y="3617689"/>
            <a:ext cx="3812848" cy="258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5612" y="685800"/>
            <a:ext cx="6092825" cy="32008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 smtClean="0">
                <a:solidFill>
                  <a:srgbClr val="00B050"/>
                </a:solidFill>
              </a:rPr>
              <a:t> Jejunal </a:t>
            </a:r>
            <a:r>
              <a:rPr lang="en-US" sz="2400" b="1" u="sng" dirty="0">
                <a:solidFill>
                  <a:srgbClr val="00B050"/>
                </a:solidFill>
              </a:rPr>
              <a:t>diverticula</a:t>
            </a:r>
          </a:p>
          <a:p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variable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size and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multiple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they may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1) be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symptomless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2) give rise to abdominal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pain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3) produce a malabsorption syndrome 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4) present as an acute abdomen with acute inﬂammation and occasionally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perforate</a:t>
            </a:r>
            <a:r>
              <a:rPr lang="en-US" sz="2000" dirty="0" smtClean="0">
                <a:solidFill>
                  <a:schemeClr val="bg1"/>
                </a:solidFill>
              </a:rPr>
              <a:t>perforation.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412" y="1752600"/>
            <a:ext cx="5562759" cy="41720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611" y="4305508"/>
            <a:ext cx="6092825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Treatment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Resection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with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end-to-end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anastomosis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7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152400"/>
            <a:ext cx="9143998" cy="1020762"/>
          </a:xfrm>
        </p:spPr>
        <p:txBody>
          <a:bodyPr>
            <a:normAutofit/>
          </a:bodyPr>
          <a:lstStyle/>
          <a:p>
            <a:r>
              <a:rPr lang="en-US" sz="4400" b="1" u="sng" dirty="0" smtClean="0">
                <a:solidFill>
                  <a:srgbClr val="FF0000"/>
                </a:solidFill>
              </a:rPr>
              <a:t>OBJECTIVES</a:t>
            </a:r>
            <a:endParaRPr lang="en-US" sz="44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600200"/>
            <a:ext cx="5334000" cy="4572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To recall the surgical </a:t>
            </a:r>
            <a:r>
              <a:rPr lang="en-US" u="sng" dirty="0" smtClean="0">
                <a:solidFill>
                  <a:schemeClr val="tx2"/>
                </a:solidFill>
              </a:rPr>
              <a:t>Anatomy</a:t>
            </a:r>
            <a:r>
              <a:rPr lang="en-US" dirty="0" smtClean="0">
                <a:solidFill>
                  <a:schemeClr val="tx2"/>
                </a:solidFill>
              </a:rPr>
              <a:t> of small &amp; large bowel</a:t>
            </a:r>
          </a:p>
          <a:p>
            <a:r>
              <a:rPr lang="en-US" u="sng" dirty="0" smtClean="0">
                <a:solidFill>
                  <a:srgbClr val="FF0000"/>
                </a:solidFill>
              </a:rPr>
              <a:t>Functional </a:t>
            </a:r>
            <a:r>
              <a:rPr lang="en-US" u="sng" dirty="0" smtClean="0">
                <a:solidFill>
                  <a:srgbClr val="7030A0"/>
                </a:solidFill>
              </a:rPr>
              <a:t>abnormalities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7030A0"/>
                </a:solidFill>
              </a:rPr>
              <a:t>Megacolon and non-megacolon constipation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u="sng" dirty="0" smtClean="0">
                <a:solidFill>
                  <a:srgbClr val="FF0000"/>
                </a:solidFill>
              </a:rPr>
              <a:t>Structural </a:t>
            </a:r>
            <a:r>
              <a:rPr lang="en-US" u="sng" dirty="0" smtClean="0">
                <a:solidFill>
                  <a:srgbClr val="7030A0"/>
                </a:solidFill>
              </a:rPr>
              <a:t>anomalies               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</a:rPr>
              <a:t>     Angiodysplasia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</a:rPr>
              <a:t>     Blind loop syndrome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63154" y="1600200"/>
            <a:ext cx="4419598" cy="4267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</a:rPr>
              <a:t>small  intestine and </a:t>
            </a:r>
            <a:r>
              <a:rPr lang="en-US" b="1" dirty="0" smtClean="0">
                <a:solidFill>
                  <a:srgbClr val="7030A0"/>
                </a:solidFill>
              </a:rPr>
              <a:t>colonic diverticular diseases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B0F0"/>
                </a:solidFill>
              </a:rPr>
              <a:t>Conclusion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800"/>
            <a:ext cx="108652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Meckel’s diverticulum</a:t>
            </a:r>
          </a:p>
          <a:p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Meckel’s diverticulum is the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most common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congenital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anomaly of the GI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tract.</a:t>
            </a:r>
          </a:p>
          <a:p>
            <a:endParaRPr lang="en-US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It represents the patent intestinal end of the vitellointestinal duct. 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affecting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approximately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2%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of the population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it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is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commonly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feet (60cm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from the ileocaecal valve, 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It is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inches (3–5 cm)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long. 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:1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female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predominance.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one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half of the those who are symptomatic are under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years of age)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976" y="2576704"/>
            <a:ext cx="4689849" cy="392571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8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7011" y="43289"/>
            <a:ext cx="11961813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symptoms </a:t>
            </a:r>
            <a:r>
              <a:rPr lang="en-US" sz="2000" dirty="0" smtClean="0">
                <a:solidFill>
                  <a:schemeClr val="tx2"/>
                </a:solidFill>
              </a:rPr>
              <a:t>: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sz="2000" b="1" dirty="0" smtClean="0">
                <a:solidFill>
                  <a:schemeClr val="tx2"/>
                </a:solidFill>
              </a:rPr>
              <a:t>1-Severe haemorrhage</a:t>
            </a:r>
            <a:endParaRPr lang="en-US" sz="2000" b="1" dirty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caused by peptic </a:t>
            </a:r>
            <a:r>
              <a:rPr lang="en-US" sz="2000" dirty="0" smtClean="0">
                <a:solidFill>
                  <a:schemeClr val="tx2"/>
                </a:solidFill>
              </a:rPr>
              <a:t>ulceration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b="1" dirty="0" smtClean="0">
                <a:solidFill>
                  <a:schemeClr val="tx2"/>
                </a:solidFill>
              </a:rPr>
              <a:t>2-Intestinal obstruction</a:t>
            </a:r>
          </a:p>
          <a:p>
            <a:pPr marL="457200" indent="-457200">
              <a:buAutoNum type="alphaLcParenBoth"/>
            </a:pPr>
            <a:r>
              <a:rPr lang="en-US" sz="2000" dirty="0" smtClean="0">
                <a:solidFill>
                  <a:schemeClr val="tx2"/>
                </a:solidFill>
              </a:rPr>
              <a:t>Intussusception </a:t>
            </a:r>
          </a:p>
          <a:p>
            <a:pPr marL="457200" indent="-457200">
              <a:buAutoNum type="alphaLcParenBoth"/>
            </a:pPr>
            <a:r>
              <a:rPr lang="en-US" sz="2000" dirty="0" smtClean="0">
                <a:solidFill>
                  <a:schemeClr val="tx2"/>
                </a:solidFill>
              </a:rPr>
              <a:t>Band </a:t>
            </a:r>
            <a:r>
              <a:rPr lang="en-US" sz="2000" dirty="0">
                <a:solidFill>
                  <a:schemeClr val="tx2"/>
                </a:solidFill>
              </a:rPr>
              <a:t>extending between the diverticulum </a:t>
            </a:r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     and </a:t>
            </a:r>
            <a:r>
              <a:rPr lang="en-US" sz="2000" dirty="0">
                <a:solidFill>
                  <a:schemeClr val="tx2"/>
                </a:solidFill>
              </a:rPr>
              <a:t>the base of the mesentery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endParaRPr lang="en-US" sz="2000" b="1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b="1" dirty="0" smtClean="0">
                <a:solidFill>
                  <a:schemeClr val="tx2"/>
                </a:solidFill>
              </a:rPr>
              <a:t>3-Meckel’s </a:t>
            </a:r>
            <a:r>
              <a:rPr lang="en-US" sz="2000" b="1" dirty="0">
                <a:solidFill>
                  <a:schemeClr val="tx2"/>
                </a:solidFill>
              </a:rPr>
              <a:t>diverticulitis </a:t>
            </a:r>
          </a:p>
          <a:p>
            <a:endParaRPr lang="en-US" sz="2000" b="1" dirty="0" smtClean="0">
              <a:solidFill>
                <a:schemeClr val="tx2"/>
              </a:solidFill>
            </a:endParaRPr>
          </a:p>
          <a:p>
            <a:r>
              <a:rPr lang="en-US" sz="2000" b="1" dirty="0" smtClean="0">
                <a:solidFill>
                  <a:schemeClr val="tx2"/>
                </a:solidFill>
              </a:rPr>
              <a:t>4-Perforation </a:t>
            </a:r>
          </a:p>
          <a:p>
            <a:pPr marL="457200" indent="-457200">
              <a:buAutoNum type="alphaLcParenBoth"/>
            </a:pPr>
            <a:r>
              <a:rPr lang="en-US" sz="2000" dirty="0" smtClean="0">
                <a:solidFill>
                  <a:schemeClr val="tx2"/>
                </a:solidFill>
              </a:rPr>
              <a:t>Progression </a:t>
            </a:r>
            <a:r>
              <a:rPr lang="en-US" sz="2000" dirty="0">
                <a:solidFill>
                  <a:schemeClr val="tx2"/>
                </a:solidFill>
              </a:rPr>
              <a:t>of diverticulitis</a:t>
            </a:r>
            <a:r>
              <a:rPr lang="en-US" sz="2000" dirty="0" smtClean="0">
                <a:solidFill>
                  <a:schemeClr val="tx2"/>
                </a:solidFill>
              </a:rPr>
              <a:t>,</a:t>
            </a:r>
          </a:p>
          <a:p>
            <a:pPr marL="457200" indent="-457200">
              <a:buAutoNum type="alphaLcParenBoth"/>
            </a:pPr>
            <a:r>
              <a:rPr lang="en-US" sz="2000" dirty="0" smtClean="0">
                <a:solidFill>
                  <a:schemeClr val="tx2"/>
                </a:solidFill>
              </a:rPr>
              <a:t>Ulceration </a:t>
            </a:r>
            <a:r>
              <a:rPr lang="en-US" sz="2000" dirty="0">
                <a:solidFill>
                  <a:schemeClr val="tx2"/>
                </a:solidFill>
              </a:rPr>
              <a:t>of adjacent ileal </a:t>
            </a:r>
            <a:r>
              <a:rPr lang="en-US" sz="2000" dirty="0" smtClean="0">
                <a:solidFill>
                  <a:schemeClr val="tx2"/>
                </a:solidFill>
              </a:rPr>
              <a:t>mucosa</a:t>
            </a:r>
          </a:p>
          <a:p>
            <a:pPr marL="457200" indent="-457200">
              <a:buAutoNum type="alphaLcParenBoth"/>
            </a:pPr>
            <a:r>
              <a:rPr lang="en-US" sz="2000" dirty="0" smtClean="0">
                <a:solidFill>
                  <a:schemeClr val="tx2"/>
                </a:solidFill>
              </a:rPr>
              <a:t>Secondary </a:t>
            </a:r>
            <a:r>
              <a:rPr lang="en-US" sz="2000" dirty="0">
                <a:solidFill>
                  <a:schemeClr val="tx2"/>
                </a:solidFill>
              </a:rPr>
              <a:t>to ingested foreign body like fish </a:t>
            </a:r>
            <a:r>
              <a:rPr lang="en-US" sz="2000" dirty="0" smtClean="0">
                <a:solidFill>
                  <a:schemeClr val="tx2"/>
                </a:solidFill>
              </a:rPr>
              <a:t>bone, </a:t>
            </a:r>
            <a:r>
              <a:rPr lang="en-US" sz="2000" dirty="0">
                <a:solidFill>
                  <a:schemeClr val="tx2"/>
                </a:solidFill>
              </a:rPr>
              <a:t>chicken bone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457200" indent="-457200">
              <a:buAutoNum type="alphaLcParenBoth"/>
            </a:pPr>
            <a:r>
              <a:rPr lang="en-US" sz="2000" dirty="0" smtClean="0">
                <a:solidFill>
                  <a:schemeClr val="tx2"/>
                </a:solidFill>
              </a:rPr>
              <a:t>Traumatic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b="1" dirty="0" smtClean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188" t="51024" r="-1"/>
          <a:stretch/>
        </p:blipFill>
        <p:spPr>
          <a:xfrm>
            <a:off x="8020323" y="740416"/>
            <a:ext cx="4168502" cy="2017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921" t="5669" r="4044" b="6470"/>
          <a:stretch/>
        </p:blipFill>
        <p:spPr>
          <a:xfrm>
            <a:off x="8876085" y="3455127"/>
            <a:ext cx="3276600" cy="274525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6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858" y="374869"/>
            <a:ext cx="6092825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Imaging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b="1" dirty="0" smtClean="0">
                <a:solidFill>
                  <a:schemeClr val="tx2"/>
                </a:solidFill>
              </a:rPr>
              <a:t>small </a:t>
            </a:r>
            <a:r>
              <a:rPr lang="en-US" sz="2000" b="1" dirty="0">
                <a:solidFill>
                  <a:schemeClr val="tx2"/>
                </a:solidFill>
              </a:rPr>
              <a:t>bowel enema </a:t>
            </a:r>
            <a:r>
              <a:rPr lang="en-US" sz="2000" dirty="0">
                <a:solidFill>
                  <a:schemeClr val="tx2"/>
                </a:solidFill>
              </a:rPr>
              <a:t>would be the most accurate investigation. 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b="1" dirty="0" smtClean="0">
                <a:solidFill>
                  <a:schemeClr val="tx2"/>
                </a:solidFill>
              </a:rPr>
              <a:t>Technetium </a:t>
            </a:r>
            <a:r>
              <a:rPr lang="en-US" sz="2000" b="1" dirty="0">
                <a:solidFill>
                  <a:schemeClr val="tx2"/>
                </a:solidFill>
              </a:rPr>
              <a:t>-99m pertechnetate radioisotope </a:t>
            </a:r>
            <a:r>
              <a:rPr lang="en-US" sz="2000" b="1" dirty="0" smtClean="0">
                <a:solidFill>
                  <a:schemeClr val="tx2"/>
                </a:solidFill>
              </a:rPr>
              <a:t>scintigraphy</a:t>
            </a:r>
          </a:p>
          <a:p>
            <a:endParaRPr lang="en-US" sz="2000" b="1" dirty="0" smtClean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Angiography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380" y="-4483"/>
            <a:ext cx="3675032" cy="36660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80" y="3792071"/>
            <a:ext cx="3977069" cy="304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3858" y="3810000"/>
            <a:ext cx="6092825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TREATMENT</a:t>
            </a:r>
          </a:p>
          <a:p>
            <a:r>
              <a:rPr lang="en-US" sz="2000" dirty="0" smtClean="0"/>
              <a:t>Meckel’s </a:t>
            </a:r>
            <a:r>
              <a:rPr lang="en-US" sz="2000" dirty="0"/>
              <a:t>diverticulectomy</a:t>
            </a:r>
          </a:p>
          <a:p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4212" y="3661520"/>
            <a:ext cx="1481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Treatment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0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" y="788767"/>
            <a:ext cx="1188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Diverticulosis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refers to the presence of diverticula </a:t>
            </a: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</a:rPr>
              <a:t>without inflammation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Diverticulitis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refers to </a:t>
            </a: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</a:rPr>
              <a:t>inflammation and infection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associated with diverticula.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prevalence of diverticular disease in the western world is </a:t>
            </a: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</a:rPr>
              <a:t>60% over the age of 60 years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condition is found in the </a:t>
            </a: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</a:rPr>
              <a:t>sigmoid colon in 90% of cases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but the caecum can also be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involved.</a:t>
            </a: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70AD47">
                    <a:lumMod val="50000"/>
                  </a:srgbClr>
                </a:solidFill>
              </a:rPr>
              <a:t>The majority of </a:t>
            </a:r>
            <a:r>
              <a:rPr lang="en-US" sz="2000" b="1" dirty="0">
                <a:solidFill>
                  <a:srgbClr val="70AD47">
                    <a:lumMod val="50000"/>
                  </a:srgbClr>
                </a:solidFill>
              </a:rPr>
              <a:t>colonic diverticula are false diverticula </a:t>
            </a:r>
            <a:r>
              <a:rPr lang="en-US" sz="2000" dirty="0">
                <a:solidFill>
                  <a:srgbClr val="70AD47">
                    <a:lumMod val="50000"/>
                  </a:srgbClr>
                </a:solidFill>
              </a:rPr>
              <a:t>in which the mucosa and muscularis mucosa have herniated through the colonic wall . </a:t>
            </a:r>
          </a:p>
          <a:p>
            <a:pPr lvl="0"/>
            <a:endParaRPr lang="en-US" sz="2000" dirty="0">
              <a:solidFill>
                <a:srgbClr val="70AD47">
                  <a:lumMod val="50000"/>
                </a:srgbClr>
              </a:solidFill>
            </a:endParaRPr>
          </a:p>
          <a:p>
            <a:pPr lvl="0"/>
            <a:endParaRPr lang="en-US" sz="2000" dirty="0">
              <a:solidFill>
                <a:srgbClr val="70AD47">
                  <a:lumMod val="50000"/>
                </a:srgbClr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70AD47">
                    <a:lumMod val="50000"/>
                  </a:srgbClr>
                </a:solidFill>
              </a:rPr>
              <a:t>They are thought to be </a:t>
            </a:r>
            <a:r>
              <a:rPr lang="en-US" sz="2000" b="1" dirty="0">
                <a:solidFill>
                  <a:srgbClr val="70AD47">
                    <a:lumMod val="50000"/>
                  </a:srgbClr>
                </a:solidFill>
              </a:rPr>
              <a:t>pulsion diverticula </a:t>
            </a:r>
            <a:r>
              <a:rPr lang="en-US" sz="2000" dirty="0">
                <a:solidFill>
                  <a:srgbClr val="70AD47">
                    <a:lumMod val="50000"/>
                  </a:srgbClr>
                </a:solidFill>
              </a:rPr>
              <a:t>resulting from high intraluminal pressure. </a:t>
            </a:r>
          </a:p>
          <a:p>
            <a:pPr lvl="0"/>
            <a:r>
              <a:rPr lang="en-US" sz="2000" dirty="0">
                <a:solidFill>
                  <a:srgbClr val="70AD47">
                    <a:lumMod val="50000"/>
                  </a:srgbClr>
                </a:solidFill>
              </a:rPr>
              <a:t>It is thought to be related to reduced ﬁbre in the western diet. This results in low stool </a:t>
            </a:r>
            <a:endParaRPr lang="en-US" sz="2000" dirty="0" smtClean="0">
              <a:solidFill>
                <a:srgbClr val="70AD47">
                  <a:lumMod val="50000"/>
                </a:srgbClr>
              </a:solidFill>
            </a:endParaRPr>
          </a:p>
          <a:p>
            <a:pPr lvl="0"/>
            <a:r>
              <a:rPr lang="en-US" sz="2000" dirty="0" smtClean="0">
                <a:solidFill>
                  <a:srgbClr val="70AD47">
                    <a:lumMod val="50000"/>
                  </a:srgbClr>
                </a:solidFill>
              </a:rPr>
              <a:t>bulk </a:t>
            </a:r>
            <a:r>
              <a:rPr lang="en-US" sz="2000" dirty="0">
                <a:solidFill>
                  <a:srgbClr val="70AD47">
                    <a:lumMod val="50000"/>
                  </a:srgbClr>
                </a:solidFill>
              </a:rPr>
              <a:t>with resulting segmentation and hypertrophy of the colonic wall musculature</a:t>
            </a:r>
            <a:r>
              <a:rPr lang="en-US" sz="2000" dirty="0" smtClean="0">
                <a:solidFill>
                  <a:srgbClr val="70AD47">
                    <a:lumMod val="50000"/>
                  </a:srgbClr>
                </a:solidFill>
              </a:rPr>
              <a:t>,</a:t>
            </a:r>
          </a:p>
          <a:p>
            <a:pPr lvl="0"/>
            <a:r>
              <a:rPr lang="en-US" sz="2000" dirty="0" smtClean="0">
                <a:solidFill>
                  <a:srgbClr val="70AD47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70AD47">
                    <a:lumMod val="50000"/>
                  </a:srgbClr>
                </a:solidFill>
              </a:rPr>
              <a:t>thus causing increased intraluminal pressure.</a:t>
            </a:r>
          </a:p>
          <a:p>
            <a:pPr lvl="0"/>
            <a:endParaRPr lang="en-US" sz="2000" dirty="0">
              <a:solidFill>
                <a:srgbClr val="70AD47">
                  <a:lumMod val="50000"/>
                </a:srgbClr>
              </a:solidFill>
            </a:endParaRPr>
          </a:p>
          <a:p>
            <a:pPr lvl="0"/>
            <a:endParaRPr lang="en-US" sz="2000" dirty="0">
              <a:solidFill>
                <a:srgbClr val="70AD47">
                  <a:lumMod val="50000"/>
                </a:srgbClr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70AD47">
                    <a:lumMod val="50000"/>
                  </a:srgbClr>
                </a:solidFill>
              </a:rPr>
              <a:t>Diverticular disease is rare in Africans and </a:t>
            </a:r>
            <a:r>
              <a:rPr lang="en-US" sz="2000" b="1" dirty="0" smtClean="0">
                <a:solidFill>
                  <a:srgbClr val="70AD47">
                    <a:lumMod val="50000"/>
                  </a:srgbClr>
                </a:solidFill>
              </a:rPr>
              <a:t>Asians</a:t>
            </a:r>
            <a:r>
              <a:rPr lang="en-US" sz="2000" dirty="0">
                <a:solidFill>
                  <a:srgbClr val="70AD47">
                    <a:lumMod val="50000"/>
                  </a:srgbClr>
                </a:solidFill>
              </a:rPr>
              <a:t>.</a:t>
            </a:r>
            <a:endParaRPr lang="en-US" sz="2000" dirty="0" smtClean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012" y="228600"/>
            <a:ext cx="4873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44546A">
                    <a:lumMod val="60000"/>
                    <a:lumOff val="40000"/>
                  </a:srgbClr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COLONIC DIVERTICULAR DISEASE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25" t="7362" b="1841"/>
          <a:stretch/>
        </p:blipFill>
        <p:spPr>
          <a:xfrm>
            <a:off x="9371012" y="3352800"/>
            <a:ext cx="2362200" cy="2819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1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8" y="0"/>
            <a:ext cx="12032674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7030A0"/>
                </a:solidFill>
              </a:rPr>
              <a:t>Diverticulosis</a:t>
            </a:r>
          </a:p>
          <a:p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sigmoid colon is the most common site of diverticulosis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Diverticulosis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is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an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acquired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disorder.</a:t>
            </a: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Asymptomatic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u="sng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diverticulum consists of a protrusion of mucous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membranes</a:t>
            </a: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covered with peritoneum. There is thickening of the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circular</a:t>
            </a: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muscle ﬁbres of the intestine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which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develops</a:t>
            </a: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</a:rPr>
              <a:t>concertina </a:t>
            </a:r>
            <a:r>
              <a:rPr lang="en-US" sz="2000" b="1" u="sng" dirty="0" smtClean="0">
                <a:solidFill>
                  <a:schemeClr val="accent6">
                    <a:lumMod val="50000"/>
                  </a:schemeClr>
                </a:solidFill>
              </a:rPr>
              <a:t>or </a:t>
            </a: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</a:rPr>
              <a:t>saw-tooth </a:t>
            </a:r>
            <a:r>
              <a:rPr lang="en-US" sz="2000" b="1" u="sng" dirty="0" smtClean="0">
                <a:solidFill>
                  <a:schemeClr val="accent6">
                    <a:lumMod val="50000"/>
                  </a:schemeClr>
                </a:solidFill>
              </a:rPr>
              <a:t>appearance</a:t>
            </a:r>
          </a:p>
          <a:p>
            <a:r>
              <a:rPr lang="en-US" sz="2000" b="1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</a:rPr>
              <a:t>on barium enema </a:t>
            </a:r>
            <a:r>
              <a:rPr lang="en-US" sz="2000" b="1" u="sng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2000" b="1" u="sng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095" y="2514600"/>
            <a:ext cx="3962400" cy="397944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5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600"/>
            <a:ext cx="1211421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7030A0"/>
                </a:solidFill>
              </a:rPr>
              <a:t>Diverticulitis</a:t>
            </a:r>
          </a:p>
          <a:p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Diverticulitis is the result of inﬂammation of one or more diverticula, usually with some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pericolitis  </a:t>
            </a:r>
          </a:p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incidence 10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to 25% of people with diverticulosis </a:t>
            </a:r>
            <a:endParaRPr lang="en-US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It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is not a </a:t>
            </a: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</a:rPr>
              <a:t>precancerous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condition, but cancer may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coexist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. Diverticular disease and carcinoma coexist in 12% of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cases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506" y="2426017"/>
            <a:ext cx="118872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FFC000"/>
                </a:solidFill>
              </a:rPr>
              <a:t>Clinical features </a:t>
            </a:r>
          </a:p>
          <a:p>
            <a:pPr lvl="0"/>
            <a:endParaRPr lang="en-US" dirty="0">
              <a:solidFill>
                <a:srgbClr val="70AD47">
                  <a:lumMod val="50000"/>
                </a:srgbClr>
              </a:solidFill>
            </a:endParaRPr>
          </a:p>
          <a:p>
            <a:pPr lvl="0"/>
            <a:r>
              <a:rPr lang="en-US" sz="2000" u="sng" dirty="0">
                <a:solidFill>
                  <a:srgbClr val="70AD47">
                    <a:lumMod val="50000"/>
                  </a:srgbClr>
                </a:solidFill>
              </a:rPr>
              <a:t>Elective or uncomplicated diverticulitis</a:t>
            </a:r>
          </a:p>
          <a:p>
            <a:pPr lvl="0"/>
            <a:r>
              <a:rPr lang="en-US" sz="2000" dirty="0">
                <a:solidFill>
                  <a:srgbClr val="70AD47">
                    <a:lumMod val="50000"/>
                  </a:srgbClr>
                </a:solidFill>
              </a:rPr>
              <a:t>In mild cases, symptoms such as distension, ﬂatulence and a sensation of heaviness in the lower abdomen may be indistinguishable from those of irritable bowel syndrome</a:t>
            </a:r>
            <a:r>
              <a:rPr lang="en-US" sz="2000" dirty="0" smtClean="0">
                <a:solidFill>
                  <a:srgbClr val="70AD47">
                    <a:lumMod val="50000"/>
                  </a:srgbClr>
                </a:solidFill>
              </a:rPr>
              <a:t>.</a:t>
            </a:r>
          </a:p>
          <a:p>
            <a:pPr lvl="0"/>
            <a:endParaRPr lang="en-US" sz="2000" dirty="0">
              <a:solidFill>
                <a:srgbClr val="70AD47">
                  <a:lumMod val="50000"/>
                </a:srgbClr>
              </a:solidFill>
            </a:endParaRPr>
          </a:p>
          <a:p>
            <a:pPr lvl="0"/>
            <a:endParaRPr lang="en-US" sz="2000" dirty="0">
              <a:solidFill>
                <a:srgbClr val="70AD47">
                  <a:lumMod val="50000"/>
                </a:srgbClr>
              </a:solidFill>
            </a:endParaRPr>
          </a:p>
          <a:p>
            <a:pPr lvl="0"/>
            <a:r>
              <a:rPr lang="en-US" sz="2000" u="sng" dirty="0">
                <a:solidFill>
                  <a:srgbClr val="70AD47">
                    <a:lumMod val="50000"/>
                  </a:srgbClr>
                </a:solidFill>
              </a:rPr>
              <a:t>Emergency or complicated diverticulitis</a:t>
            </a:r>
          </a:p>
          <a:p>
            <a:pPr lvl="0"/>
            <a:r>
              <a:rPr lang="en-US" sz="2000" dirty="0">
                <a:solidFill>
                  <a:srgbClr val="70AD47">
                    <a:lumMod val="50000"/>
                  </a:srgbClr>
                </a:solidFill>
              </a:rPr>
              <a:t>left iliac fossa pain, with or without peritonitis.</a:t>
            </a:r>
          </a:p>
          <a:p>
            <a:pPr lvl="0"/>
            <a:r>
              <a:rPr lang="en-US" sz="2000" dirty="0">
                <a:solidFill>
                  <a:srgbClr val="70AD47">
                    <a:lumMod val="50000"/>
                  </a:srgbClr>
                </a:solidFill>
              </a:rPr>
              <a:t>Fever, malaise and </a:t>
            </a:r>
            <a:r>
              <a:rPr lang="en-US" sz="2000" dirty="0" err="1">
                <a:solidFill>
                  <a:srgbClr val="70AD47">
                    <a:lumMod val="50000"/>
                  </a:srgbClr>
                </a:solidFill>
              </a:rPr>
              <a:t>leucocytosis</a:t>
            </a:r>
            <a:r>
              <a:rPr lang="en-US" sz="2000" dirty="0">
                <a:solidFill>
                  <a:srgbClr val="70AD47">
                    <a:lumMod val="50000"/>
                  </a:srgbClr>
                </a:solidFill>
              </a:rPr>
              <a:t> can differentiate diverticulitis from painful diverticulosis. The patient may pass loose stools or may be constipated;</a:t>
            </a:r>
          </a:p>
          <a:p>
            <a:pPr lvl="0"/>
            <a:r>
              <a:rPr lang="en-US" sz="2000" dirty="0">
                <a:solidFill>
                  <a:srgbClr val="70AD47">
                    <a:lumMod val="50000"/>
                  </a:srgbClr>
                </a:solidFill>
              </a:rPr>
              <a:t>urinary symptoms may herald the formation of a </a:t>
            </a:r>
            <a:r>
              <a:rPr lang="en-US" sz="2000" b="1" u="sng" dirty="0" err="1">
                <a:solidFill>
                  <a:srgbClr val="70AD47">
                    <a:lumMod val="50000"/>
                  </a:srgbClr>
                </a:solidFill>
              </a:rPr>
              <a:t>vesicocolic</a:t>
            </a:r>
            <a:r>
              <a:rPr lang="en-US" sz="2000" b="1" u="sng" dirty="0">
                <a:solidFill>
                  <a:srgbClr val="70AD47">
                    <a:lumMod val="50000"/>
                  </a:srgbClr>
                </a:solidFill>
              </a:rPr>
              <a:t> ﬁstula,</a:t>
            </a:r>
            <a:r>
              <a:rPr lang="en-US" sz="2000" dirty="0">
                <a:solidFill>
                  <a:srgbClr val="70AD47">
                    <a:lumMod val="50000"/>
                  </a:srgbClr>
                </a:solidFill>
              </a:rPr>
              <a:t> which leads to </a:t>
            </a:r>
            <a:r>
              <a:rPr lang="en-US" sz="2000" dirty="0" err="1">
                <a:solidFill>
                  <a:srgbClr val="70AD47">
                    <a:lumMod val="50000"/>
                  </a:srgbClr>
                </a:solidFill>
              </a:rPr>
              <a:t>pneumaturia</a:t>
            </a:r>
            <a:r>
              <a:rPr lang="en-US" sz="2000" dirty="0">
                <a:solidFill>
                  <a:srgbClr val="70AD47">
                    <a:lumMod val="50000"/>
                  </a:srgbClr>
                </a:solidFill>
              </a:rPr>
              <a:t> (ﬂatus in the urine) and </a:t>
            </a:r>
            <a:r>
              <a:rPr lang="en-US" sz="2000" dirty="0" smtClean="0">
                <a:solidFill>
                  <a:srgbClr val="70AD47">
                    <a:lumMod val="50000"/>
                  </a:srgbClr>
                </a:solidFill>
              </a:rPr>
              <a:t>even </a:t>
            </a:r>
            <a:r>
              <a:rPr lang="en-US" sz="2000" dirty="0" err="1" smtClean="0">
                <a:solidFill>
                  <a:srgbClr val="70AD47">
                    <a:lumMod val="50000"/>
                  </a:srgbClr>
                </a:solidFill>
              </a:rPr>
              <a:t>fecaluria</a:t>
            </a:r>
            <a:r>
              <a:rPr lang="en-US" sz="2000" dirty="0" smtClean="0">
                <a:solidFill>
                  <a:srgbClr val="70AD47">
                    <a:lumMod val="50000"/>
                  </a:srgbClr>
                </a:solidFill>
              </a:rPr>
              <a:t> (</a:t>
            </a:r>
            <a:r>
              <a:rPr lang="en-US" sz="2000" dirty="0" err="1" smtClean="0">
                <a:solidFill>
                  <a:srgbClr val="70AD47">
                    <a:lumMod val="50000"/>
                  </a:srgbClr>
                </a:solidFill>
              </a:rPr>
              <a:t>faeces</a:t>
            </a:r>
            <a:r>
              <a:rPr lang="en-US" sz="2000" dirty="0" smtClean="0">
                <a:solidFill>
                  <a:srgbClr val="70AD47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70AD47">
                    <a:lumMod val="50000"/>
                  </a:srgbClr>
                </a:solidFill>
              </a:rPr>
              <a:t>in the </a:t>
            </a:r>
            <a:r>
              <a:rPr lang="en-US" sz="2000" dirty="0" smtClean="0">
                <a:solidFill>
                  <a:srgbClr val="70AD47">
                    <a:lumMod val="50000"/>
                  </a:srgbClr>
                </a:solidFill>
              </a:rPr>
              <a:t>urine).</a:t>
            </a:r>
            <a:endParaRPr lang="en-US" sz="2000" dirty="0">
              <a:solidFill>
                <a:srgbClr val="70AD47">
                  <a:lumMod val="50000"/>
                </a:srgbClr>
              </a:solidFill>
            </a:endParaRPr>
          </a:p>
          <a:p>
            <a:pPr lvl="0"/>
            <a:endParaRPr lang="en-US" sz="2000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2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0638" y="152400"/>
            <a:ext cx="121142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u="sng" dirty="0" smtClean="0">
                <a:solidFill>
                  <a:schemeClr val="accent6">
                    <a:lumMod val="50000"/>
                  </a:schemeClr>
                </a:solidFill>
              </a:rPr>
              <a:t>Signs:</a:t>
            </a:r>
          </a:p>
          <a:p>
            <a:endParaRPr lang="en-US" sz="2000" u="sng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lower abdomen is tender, especially on the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left.</a:t>
            </a: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sigmoid colon is often palpable, tender and thickened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Rectal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examination may,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reveal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 tender mass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08" y="2514600"/>
            <a:ext cx="10144623" cy="327993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7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4910"/>
            <a:ext cx="1211421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Diagnosis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 </a:t>
            </a:r>
            <a:r>
              <a:rPr lang="en-US" sz="2000" b="1" u="sng" dirty="0" smtClean="0">
                <a:solidFill>
                  <a:schemeClr val="accent6">
                    <a:lumMod val="50000"/>
                  </a:schemeClr>
                </a:solidFill>
              </a:rPr>
              <a:t>Radiology</a:t>
            </a:r>
          </a:p>
          <a:p>
            <a:endParaRPr lang="en-US" sz="2000" u="sng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u="sng" dirty="0" err="1" smtClean="0">
                <a:solidFill>
                  <a:schemeClr val="accent6">
                    <a:lumMod val="50000"/>
                  </a:schemeClr>
                </a:solidFill>
              </a:rPr>
              <a:t>computerised</a:t>
            </a:r>
            <a:r>
              <a:rPr lang="en-US" sz="2000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u="sng" dirty="0">
                <a:solidFill>
                  <a:schemeClr val="accent6">
                    <a:lumMod val="50000"/>
                  </a:schemeClr>
                </a:solidFill>
              </a:rPr>
              <a:t>tomography (CT).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It is particularly good at identifying bowel wall thickening, abscess formation and extraluminal disease.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speciﬁcity is high and it is able to demonstrate other pathology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Barium enemas and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sigmoidoscopy. </a:t>
            </a:r>
          </a:p>
          <a:p>
            <a:r>
              <a:rPr lang="en-US" sz="2000" dirty="0" smtClean="0"/>
              <a:t> Used in stable patient In </a:t>
            </a:r>
            <a:r>
              <a:rPr lang="en-US" sz="2000" dirty="0"/>
              <a:t>the acute situation</a:t>
            </a:r>
            <a:r>
              <a:rPr lang="en-US" sz="2000" dirty="0" smtClean="0"/>
              <a:t>,</a:t>
            </a: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Watersoluble contrast enemas </a:t>
            </a:r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/>
              <a:t> </a:t>
            </a:r>
            <a:r>
              <a:rPr lang="en-US" sz="2000" dirty="0" smtClean="0"/>
              <a:t>     </a:t>
            </a:r>
            <a:r>
              <a:rPr lang="en-US" sz="2000" dirty="0"/>
              <a:t>large bowel obstruction. </a:t>
            </a:r>
            <a:endParaRPr lang="en-US" sz="2000" dirty="0" smtClean="0"/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Colonoscopy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Cystoscopy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612" y="2514600"/>
            <a:ext cx="5105400" cy="420714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6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3212" y="152400"/>
            <a:ext cx="6092825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sz="2000" dirty="0">
                <a:solidFill>
                  <a:srgbClr val="C00000"/>
                </a:solidFill>
              </a:rPr>
              <a:t>Classiﬁcation of contamination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01625" y="814268"/>
            <a:ext cx="11887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000" b="1" u="sng" dirty="0" smtClean="0">
                <a:solidFill>
                  <a:schemeClr val="accent6">
                    <a:lumMod val="50000"/>
                  </a:schemeClr>
                </a:solidFill>
              </a:rPr>
              <a:t>Hinchey </a:t>
            </a: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</a:rPr>
              <a:t>Classiﬁcation of diverticulitis </a:t>
            </a:r>
            <a:endParaRPr lang="en-US" sz="2000" b="1" u="sng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  <a:p>
            <a:r>
              <a:rPr lang="en-US" b="1" u="sng" dirty="0">
                <a:solidFill>
                  <a:srgbClr val="C00000"/>
                </a:solidFill>
              </a:rPr>
              <a:t>Stage           Severity                Pain               Systemic                 Investigation          Management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1</a:t>
            </a:r>
            <a:r>
              <a:rPr lang="en-US" dirty="0" smtClean="0">
                <a:solidFill>
                  <a:srgbClr val="C00000"/>
                </a:solidFill>
              </a:rPr>
              <a:t>          </a:t>
            </a:r>
            <a:r>
              <a:rPr lang="en-US" dirty="0" err="1" smtClean="0"/>
              <a:t>Pericolic</a:t>
            </a:r>
            <a:r>
              <a:rPr lang="en-US" dirty="0" smtClean="0"/>
              <a:t> </a:t>
            </a:r>
            <a:r>
              <a:rPr lang="en-US" b="1" dirty="0"/>
              <a:t>abscess </a:t>
            </a:r>
            <a:r>
              <a:rPr lang="en-US" dirty="0"/>
              <a:t>      </a:t>
            </a:r>
            <a:r>
              <a:rPr lang="en-US" dirty="0" smtClean="0"/>
              <a:t> </a:t>
            </a:r>
            <a:r>
              <a:rPr lang="en-US" b="1" dirty="0" err="1" smtClean="0"/>
              <a:t>LIF</a:t>
            </a:r>
            <a:r>
              <a:rPr lang="en-US" dirty="0" smtClean="0"/>
              <a:t>                    Possibly            </a:t>
            </a:r>
            <a:r>
              <a:rPr lang="en-US" dirty="0"/>
              <a:t>Delayed barium       </a:t>
            </a:r>
            <a:r>
              <a:rPr lang="en-US" dirty="0" smtClean="0"/>
              <a:t>   </a:t>
            </a:r>
            <a:r>
              <a:rPr lang="en-US" dirty="0"/>
              <a:t>Bowel rest,IV Ab        </a:t>
            </a:r>
          </a:p>
          <a:p>
            <a:r>
              <a:rPr lang="en-US" dirty="0"/>
              <a:t>               or </a:t>
            </a:r>
            <a:r>
              <a:rPr lang="en-US" dirty="0" err="1"/>
              <a:t>phlegmon</a:t>
            </a:r>
            <a:r>
              <a:rPr lang="en-US" dirty="0"/>
              <a:t>                                   </a:t>
            </a:r>
            <a:r>
              <a:rPr lang="en-US" dirty="0" smtClean="0"/>
              <a:t>no change        </a:t>
            </a:r>
            <a:r>
              <a:rPr lang="en-US" dirty="0" err="1" smtClean="0"/>
              <a:t>enema,endoscopy</a:t>
            </a:r>
            <a:r>
              <a:rPr lang="en-US" dirty="0" smtClean="0"/>
              <a:t>       </a:t>
            </a:r>
            <a:r>
              <a:rPr lang="en-US" dirty="0"/>
              <a:t>DVT prophylaxis,    </a:t>
            </a:r>
          </a:p>
          <a:p>
            <a:r>
              <a:rPr lang="en-US" dirty="0"/>
              <a:t>                                                                                                                                                 and fluids  </a:t>
            </a:r>
          </a:p>
          <a:p>
            <a:r>
              <a:rPr lang="en-US" dirty="0"/>
              <a:t>                                                  </a:t>
            </a:r>
            <a:r>
              <a:rPr lang="en-US" dirty="0" smtClean="0"/>
              <a:t>severe,                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Pelvic or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intra-   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fullness  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   Mild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toxic            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en-US" b="1" dirty="0">
                <a:solidFill>
                  <a:srgbClr val="002060"/>
                </a:solidFill>
              </a:rPr>
              <a:t>CT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                   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PC drainage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         abdominal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abscess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.    in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LIF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3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Nonfaceulent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     Peritonitis        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Toxic                     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CT          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     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Resuscitation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                Peritonitis                                                                                                  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operation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4</a:t>
            </a:r>
            <a:r>
              <a:rPr lang="en-US" b="1" dirty="0">
                <a:solidFill>
                  <a:schemeClr val="accent6"/>
                </a:solidFill>
              </a:rPr>
              <a:t>	 Faeculent            Peritonitis </a:t>
            </a:r>
            <a:r>
              <a:rPr lang="en-US" b="1" dirty="0" smtClean="0">
                <a:solidFill>
                  <a:schemeClr val="accent6"/>
                </a:solidFill>
              </a:rPr>
              <a:t>   Severe </a:t>
            </a:r>
            <a:r>
              <a:rPr lang="en-US" b="1" dirty="0">
                <a:solidFill>
                  <a:schemeClr val="accent6"/>
                </a:solidFill>
              </a:rPr>
              <a:t>toxicity,      Proceed      </a:t>
            </a:r>
            <a:r>
              <a:rPr lang="en-US" b="1" dirty="0" smtClean="0">
                <a:solidFill>
                  <a:schemeClr val="accent6"/>
                </a:solidFill>
              </a:rPr>
              <a:t>           Resuscitation                                                                                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                 peritonitis                                       shock                 to operation          +immediate operation </a:t>
            </a:r>
            <a:endParaRPr lang="en-US" b="1" dirty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12812" y="1981200"/>
            <a:ext cx="0" cy="312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1625" y="2743200"/>
            <a:ext cx="910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36793" y="3696797"/>
            <a:ext cx="9069387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36793" y="4580693"/>
            <a:ext cx="90678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17812" y="1981200"/>
            <a:ext cx="0" cy="327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037012" y="1981200"/>
            <a:ext cx="0" cy="327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484812" y="1981200"/>
            <a:ext cx="0" cy="327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313612" y="1981200"/>
            <a:ext cx="0" cy="327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811" y="-84044"/>
            <a:ext cx="5721927" cy="694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378" y="2667489"/>
            <a:ext cx="6311412" cy="4154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849" y="457200"/>
            <a:ext cx="6167329" cy="3250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Small intestine</a:t>
            </a:r>
          </a:p>
          <a:p>
            <a:pPr>
              <a:lnSpc>
                <a:spcPct val="90000"/>
              </a:lnSpc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It is the longest part of alimentary tract (6 M)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Extends from pylorus of stomach to ileocecal junction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Diameter 4 cm at GD junct.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                      2.5 cm at IC junct.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It represents 75% of whole bowel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                             95% mucosal surface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It is attached to post. abdominal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     wall by mesentery.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3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8551" y="685800"/>
            <a:ext cx="10972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History</a:t>
            </a:r>
          </a:p>
          <a:p>
            <a:r>
              <a:rPr lang="en-US" b="1" dirty="0" smtClean="0"/>
              <a:t>The </a:t>
            </a:r>
            <a:r>
              <a:rPr lang="en-US" b="1" dirty="0"/>
              <a:t>original surgical Hinchey classification was developed in 1978, by E John Hinchey et al. </a:t>
            </a:r>
            <a:r>
              <a:rPr lang="en-US" b="1" dirty="0" smtClean="0"/>
              <a:t>, </a:t>
            </a:r>
            <a:r>
              <a:rPr lang="en-US" b="1" dirty="0"/>
              <a:t>categorizing four stages of acute </a:t>
            </a:r>
            <a:r>
              <a:rPr lang="en-US" b="1" dirty="0" smtClean="0"/>
              <a:t>diverticulitis. </a:t>
            </a:r>
            <a:r>
              <a:rPr lang="en-US" b="1" dirty="0"/>
              <a:t>In the </a:t>
            </a:r>
            <a:r>
              <a:rPr lang="en-US" b="1" dirty="0" err="1"/>
              <a:t>1980s</a:t>
            </a:r>
            <a:r>
              <a:rPr lang="en-US" b="1" dirty="0"/>
              <a:t>, with the introduction of CT, some modifications were made to the original surgical classification system as a radiological staging system was required for the management of acute diverticulitis, leading to the most recent modification made by Kaiser et al   in 2015.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63062" y="2939174"/>
            <a:ext cx="94651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According to Edward John Hinchey classification,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 smtClean="0"/>
              <a:t>which </a:t>
            </a:r>
            <a:r>
              <a:rPr lang="en-US" sz="2000" dirty="0"/>
              <a:t>of the following features describes stage II of an acute diverticulitis? 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diverticulitis with generalized fecal peritonitis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diverticulitis with generalized purulent peritonitis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diverticulitis with </a:t>
            </a:r>
            <a:r>
              <a:rPr lang="en-US" sz="2000" dirty="0" err="1"/>
              <a:t>pericolic</a:t>
            </a:r>
            <a:r>
              <a:rPr lang="en-US" sz="2000" dirty="0"/>
              <a:t> or mesenteric abscess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diverticulitis with walled off pelvic </a:t>
            </a:r>
            <a:r>
              <a:rPr lang="en-US" sz="2000" dirty="0" smtClean="0"/>
              <a:t>abscess </a:t>
            </a:r>
            <a:r>
              <a:rPr lang="en-US" sz="2000" dirty="0" err="1" smtClean="0"/>
              <a:t>phlegmon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3372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812" y="152400"/>
            <a:ext cx="119634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chemeClr val="accent3">
                    <a:lumMod val="75000"/>
                  </a:schemeClr>
                </a:solidFill>
              </a:rPr>
              <a:t>Management</a:t>
            </a:r>
            <a:r>
              <a:rPr lang="en-US" dirty="0"/>
              <a:t> 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C00000"/>
                </a:solidFill>
              </a:rPr>
              <a:t>Non-complicated Diverticulosis </a:t>
            </a:r>
            <a:r>
              <a:rPr lang="en-US" sz="2000" dirty="0" smtClean="0">
                <a:solidFill>
                  <a:srgbClr val="C00000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High-residue </a:t>
            </a:r>
            <a:r>
              <a:rPr lang="en-US" sz="2000" dirty="0"/>
              <a:t>diet containing </a:t>
            </a:r>
            <a:r>
              <a:rPr lang="en-US" sz="2000" dirty="0" smtClean="0"/>
              <a:t>roughage (wholemeal </a:t>
            </a:r>
            <a:r>
              <a:rPr lang="en-US" sz="2000" dirty="0"/>
              <a:t>bread, ﬂour, fruit </a:t>
            </a:r>
            <a:r>
              <a:rPr lang="en-US" sz="2000" dirty="0" smtClean="0"/>
              <a:t>and vegetables).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Bulk </a:t>
            </a:r>
            <a:r>
              <a:rPr lang="en-US" sz="2000" dirty="0"/>
              <a:t>formers such as bran, Celevac, Isogel and Fybogel </a:t>
            </a:r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Antispasmodics for painful </a:t>
            </a:r>
            <a:r>
              <a:rPr lang="en-US" sz="2000" dirty="0"/>
              <a:t>diverticular disease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Most </a:t>
            </a:r>
            <a:r>
              <a:rPr lang="en-US" sz="2000" dirty="0"/>
              <a:t>patients with uncomplicated diverticulitis will recover without surgery, </a:t>
            </a:r>
            <a:endParaRPr lang="en-US" sz="2000" dirty="0" smtClean="0"/>
          </a:p>
          <a:p>
            <a:r>
              <a:rPr lang="en-US" sz="2000" dirty="0" smtClean="0"/>
              <a:t>Risk </a:t>
            </a:r>
            <a:r>
              <a:rPr lang="en-US" sz="2000" dirty="0"/>
              <a:t>of complications increases with recurrent disease. </a:t>
            </a:r>
            <a:endParaRPr lang="en-US" sz="2000" dirty="0" smtClean="0"/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C00000"/>
                </a:solidFill>
              </a:rPr>
              <a:t> Acute diverticulitis </a:t>
            </a:r>
            <a:endParaRPr lang="en-US" sz="2000" dirty="0" smtClean="0">
              <a:solidFill>
                <a:srgbClr val="C00000"/>
              </a:solidFill>
            </a:endParaRPr>
          </a:p>
          <a:p>
            <a:r>
              <a:rPr lang="en-US" sz="2000" dirty="0" smtClean="0"/>
              <a:t>treated </a:t>
            </a:r>
            <a:r>
              <a:rPr lang="en-US" sz="2000" dirty="0"/>
              <a:t>by bed rest and intravenous antibiotics (usually cefuroxime and metronidazole).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0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12" y="151684"/>
            <a:ext cx="6991350" cy="52489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3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150461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b="1" u="sng" dirty="0">
                <a:solidFill>
                  <a:srgbClr val="00B050"/>
                </a:solidFill>
              </a:rPr>
              <a:t>Operative procedures for diverticular </a:t>
            </a:r>
            <a:r>
              <a:rPr lang="en-US" sz="2000" b="1" u="sng" dirty="0" smtClean="0">
                <a:solidFill>
                  <a:srgbClr val="00B050"/>
                </a:solidFill>
              </a:rPr>
              <a:t>disease</a:t>
            </a:r>
          </a:p>
          <a:p>
            <a:endParaRPr lang="en-US" sz="2000" b="1" u="sng" dirty="0">
              <a:solidFill>
                <a:srgbClr val="00B050"/>
              </a:solidFill>
            </a:endParaRPr>
          </a:p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1- </a:t>
            </a:r>
            <a:r>
              <a:rPr lang="en-US" sz="2000" dirty="0"/>
              <a:t>The ideal operation carried out as an interval procedure after careful preparation of the gut is a </a:t>
            </a:r>
            <a:r>
              <a:rPr lang="en-US" sz="2000" b="1" u="sng" dirty="0">
                <a:solidFill>
                  <a:srgbClr val="C00000"/>
                </a:solidFill>
              </a:rPr>
              <a:t>one-stage resection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endParaRPr lang="en-US" sz="2000" dirty="0" smtClean="0"/>
          </a:p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2- </a:t>
            </a:r>
            <a:r>
              <a:rPr lang="en-US" sz="2000" dirty="0"/>
              <a:t>If there is obstruction, inﬂammatory oedema </a:t>
            </a:r>
            <a:r>
              <a:rPr lang="en-US" sz="2000" dirty="0" smtClean="0"/>
              <a:t>and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adhesions or the bowel is loaded with faeces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</a:p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lang="en-US" sz="2000" b="1" u="sng" dirty="0">
                <a:solidFill>
                  <a:srgbClr val="C00000"/>
                </a:solidFill>
              </a:rPr>
              <a:t>Hartmann’s operation  </a:t>
            </a:r>
            <a:r>
              <a:rPr lang="en-US" sz="2000" dirty="0"/>
              <a:t>is the procedure of </a:t>
            </a:r>
            <a:r>
              <a:rPr lang="en-US" sz="2000" dirty="0" smtClean="0"/>
              <a:t>choice</a:t>
            </a:r>
          </a:p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r>
              <a:rPr lang="en-US" sz="2000" dirty="0"/>
              <a:t>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2000" dirty="0" smtClean="0"/>
              <a:t>- </a:t>
            </a:r>
            <a:r>
              <a:rPr lang="en-US" sz="2000" dirty="0"/>
              <a:t>In acute </a:t>
            </a:r>
            <a:r>
              <a:rPr lang="en-US" sz="2000" b="1" dirty="0"/>
              <a:t>perforation, peritonitis </a:t>
            </a:r>
            <a:r>
              <a:rPr lang="en-US" sz="2000" dirty="0"/>
              <a:t>soon becomes </a:t>
            </a:r>
            <a:r>
              <a:rPr lang="en-US" sz="2000" dirty="0" smtClean="0"/>
              <a:t>general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and may be purulent, with a mortality rate </a:t>
            </a:r>
            <a:r>
              <a:rPr lang="en-US" sz="2000" dirty="0" smtClean="0"/>
              <a:t>of </a:t>
            </a:r>
            <a:r>
              <a:rPr lang="en-US" sz="2000" dirty="0"/>
              <a:t>about </a:t>
            </a:r>
            <a:r>
              <a:rPr lang="en-US" sz="2000" dirty="0" smtClean="0"/>
              <a:t>15%.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Gross faecal peritonitis carries a </a:t>
            </a:r>
            <a:r>
              <a:rPr lang="en-US" sz="2000" dirty="0" smtClean="0"/>
              <a:t>mortality rate of &gt; </a:t>
            </a:r>
            <a:r>
              <a:rPr lang="en-US" sz="2000" dirty="0"/>
              <a:t>50</a:t>
            </a:r>
            <a:r>
              <a:rPr lang="en-US" sz="2000" dirty="0" smtClean="0"/>
              <a:t>%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A- </a:t>
            </a:r>
            <a:r>
              <a:rPr lang="en-US" sz="2000" b="1" dirty="0">
                <a:solidFill>
                  <a:srgbClr val="C00000"/>
                </a:solidFill>
              </a:rPr>
              <a:t>primary resection and Hartmann’s procedure 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B- </a:t>
            </a:r>
            <a:r>
              <a:rPr lang="en-US" sz="2000" b="1" dirty="0">
                <a:solidFill>
                  <a:srgbClr val="C00000"/>
                </a:solidFill>
              </a:rPr>
              <a:t>primary resection and anastomosis after on-table lavage in selected cases;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C- </a:t>
            </a:r>
            <a:r>
              <a:rPr lang="en-US" sz="2000" b="1" dirty="0">
                <a:solidFill>
                  <a:srgbClr val="C00000"/>
                </a:solidFill>
              </a:rPr>
              <a:t>exteriorisation of the affected </a:t>
            </a:r>
            <a:r>
              <a:rPr lang="en-US" sz="2000" b="1" dirty="0" smtClean="0">
                <a:solidFill>
                  <a:srgbClr val="C00000"/>
                </a:solidFill>
              </a:rPr>
              <a:t>bowel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2000" dirty="0"/>
          </a:p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4-</a:t>
            </a:r>
            <a:r>
              <a:rPr lang="en-US" sz="2000" b="1" dirty="0">
                <a:solidFill>
                  <a:srgbClr val="C00000"/>
                </a:solidFill>
              </a:rPr>
              <a:t>Fistulae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dirty="0"/>
              <a:t>can be cured only by resection of the diseased bowel and closure of the ﬁstula. </a:t>
            </a:r>
            <a:endParaRPr lang="en-US" sz="2000" dirty="0" smtClean="0"/>
          </a:p>
          <a:p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5-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Haemorrhage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from diverticulitis must be distinguished from </a:t>
            </a:r>
            <a:r>
              <a:rPr lang="en-US" sz="2000" dirty="0" err="1"/>
              <a:t>angiodysplasia</a:t>
            </a:r>
            <a:r>
              <a:rPr lang="en-US" sz="2000" dirty="0"/>
              <a:t>. </a:t>
            </a:r>
            <a:r>
              <a:rPr lang="en-US" sz="2000" dirty="0" smtClean="0"/>
              <a:t>On-table </a:t>
            </a:r>
            <a:r>
              <a:rPr lang="en-US" sz="2000" dirty="0"/>
              <a:t>lavage and colonoscopy may be necessary to localise the bleeding site. If the source cannot be located, then subtotal colectomy and ileostomy is the safest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012" y="1066800"/>
            <a:ext cx="4661647" cy="25846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37612" y="301837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Conclusions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981199"/>
            <a:ext cx="7085230" cy="4195763"/>
          </a:xfrm>
        </p:spPr>
        <p:txBody>
          <a:bodyPr>
            <a:normAutofit/>
          </a:bodyPr>
          <a:lstStyle/>
          <a:p>
            <a:r>
              <a:rPr lang="en-US" dirty="0" smtClean="0"/>
              <a:t>Causes of constipation</a:t>
            </a:r>
          </a:p>
          <a:p>
            <a:r>
              <a:rPr lang="en-US" dirty="0" smtClean="0"/>
              <a:t>Some conditions results in lower </a:t>
            </a:r>
            <a:r>
              <a:rPr lang="en-US" dirty="0" err="1" smtClean="0"/>
              <a:t>GIT</a:t>
            </a:r>
            <a:r>
              <a:rPr lang="en-US" dirty="0" smtClean="0"/>
              <a:t> bleeding.</a:t>
            </a:r>
          </a:p>
          <a:p>
            <a:pPr lvl="0"/>
            <a:r>
              <a:rPr lang="en-US" dirty="0" smtClean="0"/>
              <a:t>Some causes of abdominal pain  and acute abdomen.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steatorrhea</a:t>
            </a:r>
            <a:r>
              <a:rPr lang="en-US" dirty="0">
                <a:solidFill>
                  <a:prstClr val="black"/>
                </a:solidFill>
              </a:rPr>
              <a:t>, diarrhea, anemia, weight loss.</a:t>
            </a:r>
          </a:p>
          <a:p>
            <a:pPr>
              <a:lnSpc>
                <a:spcPct val="110000"/>
              </a:lnSpc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9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8012" y="533400"/>
            <a:ext cx="4718728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/>
              <a:t>Large intestine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It measures 1.5 m in adult human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288" t="15809" r="6151" b="2340"/>
          <a:stretch/>
        </p:blipFill>
        <p:spPr>
          <a:xfrm>
            <a:off x="379412" y="2231504"/>
            <a:ext cx="6248400" cy="4604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612" y="2231503"/>
            <a:ext cx="4235355" cy="46393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84212" y="1524000"/>
            <a:ext cx="10820400" cy="1600200"/>
          </a:xfrm>
        </p:spPr>
        <p:txBody>
          <a:bodyPr>
            <a:normAutofit lnSpcReduction="10000"/>
          </a:bodyPr>
          <a:lstStyle/>
          <a:p>
            <a:r>
              <a:rPr lang="en-US" b="1" u="sng" dirty="0" smtClean="0">
                <a:solidFill>
                  <a:schemeClr val="tx1"/>
                </a:solidFill>
              </a:rPr>
              <a:t>CONSTIPATION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Definition: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Frequency of bowel movements of three or less in a week with the need to strain at quarter or more of all bowel movements.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84212" y="762000"/>
            <a:ext cx="6324600" cy="762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u="sng" dirty="0">
                <a:solidFill>
                  <a:srgbClr val="FF0000"/>
                </a:solidFill>
              </a:rPr>
              <a:t>Functional </a:t>
            </a:r>
            <a:r>
              <a:rPr lang="en-US" u="sng" dirty="0">
                <a:solidFill>
                  <a:srgbClr val="002060"/>
                </a:solidFill>
              </a:rPr>
              <a:t>abnormalities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89012" y="3886200"/>
            <a:ext cx="76565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</a:rPr>
              <a:t>1  </a:t>
            </a:r>
            <a:r>
              <a:rPr lang="en-US" sz="2400" b="1" u="sng" dirty="0">
                <a:solidFill>
                  <a:srgbClr val="002060"/>
                </a:solidFill>
              </a:rPr>
              <a:t>megacolon</a:t>
            </a:r>
            <a:r>
              <a:rPr lang="en-US" sz="2400" b="1" dirty="0" smtClean="0">
                <a:solidFill>
                  <a:srgbClr val="002060"/>
                </a:solidFill>
              </a:rPr>
              <a:t>:</a:t>
            </a:r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a- 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Hirschsprung’s </a:t>
            </a:r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disease </a:t>
            </a: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b-  </a:t>
            </a:r>
            <a:r>
              <a:rPr lang="en-US" sz="2400" b="1" dirty="0">
                <a:solidFill>
                  <a:srgbClr val="002060"/>
                </a:solidFill>
              </a:rPr>
              <a:t>non-Hirschsprung’s megarectum and </a:t>
            </a:r>
            <a:r>
              <a:rPr lang="en-US" sz="2400" b="1" dirty="0" smtClean="0">
                <a:solidFill>
                  <a:srgbClr val="002060"/>
                </a:solidFill>
              </a:rPr>
              <a:t>megacolon</a:t>
            </a:r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u="sng" dirty="0" smtClean="0">
                <a:solidFill>
                  <a:srgbClr val="002060"/>
                </a:solidFill>
              </a:rPr>
              <a:t>2  </a:t>
            </a:r>
            <a:r>
              <a:rPr lang="en-US" sz="2400" b="1" u="sng" dirty="0">
                <a:solidFill>
                  <a:srgbClr val="002060"/>
                </a:solidFill>
              </a:rPr>
              <a:t>non-megacolon: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a- </a:t>
            </a:r>
            <a:r>
              <a:rPr lang="en-US" sz="2400" b="1" dirty="0">
                <a:solidFill>
                  <a:srgbClr val="002060"/>
                </a:solidFill>
              </a:rPr>
              <a:t>slow </a:t>
            </a:r>
            <a:r>
              <a:rPr lang="en-US" sz="2400" b="1" dirty="0" smtClean="0">
                <a:solidFill>
                  <a:srgbClr val="002060"/>
                </a:solidFill>
              </a:rPr>
              <a:t>transit</a:t>
            </a:r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b- </a:t>
            </a:r>
            <a:r>
              <a:rPr lang="en-US" sz="2400" b="1" dirty="0">
                <a:solidFill>
                  <a:srgbClr val="002060"/>
                </a:solidFill>
              </a:rPr>
              <a:t>normal </a:t>
            </a:r>
            <a:r>
              <a:rPr lang="en-US" sz="2400" b="1" dirty="0" smtClean="0">
                <a:solidFill>
                  <a:srgbClr val="002060"/>
                </a:solidFill>
              </a:rPr>
              <a:t>transit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 c- Pelvic floor dysfunction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76631"/>
            <a:ext cx="7844660" cy="5181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Clinical </a:t>
            </a:r>
            <a:r>
              <a:rPr lang="en-US" dirty="0" smtClean="0">
                <a:solidFill>
                  <a:schemeClr val="accent1"/>
                </a:solidFill>
              </a:rPr>
              <a:t>features</a:t>
            </a:r>
          </a:p>
          <a:p>
            <a:pPr marL="0" indent="0">
              <a:buNone/>
            </a:pPr>
            <a:r>
              <a:rPr lang="en-US" sz="2600" dirty="0" smtClean="0"/>
              <a:t>Rare condition – </a:t>
            </a:r>
            <a:endParaRPr lang="en-US" sz="2600" dirty="0"/>
          </a:p>
          <a:p>
            <a:r>
              <a:rPr lang="en-US" sz="2600" dirty="0" smtClean="0">
                <a:solidFill>
                  <a:schemeClr val="tx1"/>
                </a:solidFill>
              </a:rPr>
              <a:t>severe </a:t>
            </a:r>
            <a:r>
              <a:rPr lang="en-US" sz="2600" dirty="0">
                <a:solidFill>
                  <a:schemeClr val="tx1"/>
                </a:solidFill>
              </a:rPr>
              <a:t>constipation. </a:t>
            </a:r>
            <a:endParaRPr lang="en-US" sz="260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faecal </a:t>
            </a:r>
            <a:r>
              <a:rPr lang="en-US" sz="2600" dirty="0">
                <a:solidFill>
                  <a:schemeClr val="tx1"/>
                </a:solidFill>
              </a:rPr>
              <a:t>incontinence due to </a:t>
            </a:r>
            <a:r>
              <a:rPr lang="en-US" sz="2600" dirty="0" smtClean="0">
                <a:solidFill>
                  <a:schemeClr val="tx1"/>
                </a:solidFill>
              </a:rPr>
              <a:t>rectal </a:t>
            </a:r>
            <a:r>
              <a:rPr lang="en-US" sz="2600" dirty="0">
                <a:solidFill>
                  <a:schemeClr val="tx1"/>
                </a:solidFill>
              </a:rPr>
              <a:t>faecal loading that requires manual evacuation. </a:t>
            </a:r>
            <a:endParaRPr lang="en-US" sz="2600" dirty="0" smtClean="0">
              <a:solidFill>
                <a:schemeClr val="tx1"/>
              </a:solidFill>
            </a:endParaRPr>
          </a:p>
          <a:p>
            <a:r>
              <a:rPr lang="en-US" sz="2600" dirty="0" smtClean="0">
                <a:solidFill>
                  <a:schemeClr val="tx1"/>
                </a:solidFill>
              </a:rPr>
              <a:t>abdominal </a:t>
            </a:r>
            <a:r>
              <a:rPr lang="en-US" sz="2600" dirty="0">
                <a:solidFill>
                  <a:schemeClr val="tx1"/>
                </a:solidFill>
              </a:rPr>
              <a:t>distension and pain. </a:t>
            </a:r>
            <a:endParaRPr lang="en-US" sz="2600" dirty="0" smtClean="0">
              <a:solidFill>
                <a:schemeClr val="tx1"/>
              </a:solidFill>
            </a:endParaRPr>
          </a:p>
          <a:p>
            <a:endParaRPr lang="en-US" sz="2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u="sng" dirty="0" smtClean="0">
                <a:solidFill>
                  <a:schemeClr val="tx1"/>
                </a:solidFill>
              </a:rPr>
              <a:t>On </a:t>
            </a:r>
            <a:r>
              <a:rPr lang="en-US" sz="2400" u="sng" dirty="0">
                <a:solidFill>
                  <a:schemeClr val="tx1"/>
                </a:solidFill>
              </a:rPr>
              <a:t>clinical </a:t>
            </a:r>
            <a:r>
              <a:rPr lang="en-US" sz="2400" u="sng" dirty="0" smtClean="0">
                <a:solidFill>
                  <a:schemeClr val="tx1"/>
                </a:solidFill>
              </a:rPr>
              <a:t>examination</a:t>
            </a:r>
            <a:r>
              <a:rPr lang="en-US" sz="2400" dirty="0"/>
              <a:t>: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a </a:t>
            </a:r>
            <a:r>
              <a:rPr lang="en-US" sz="2400" dirty="0">
                <a:solidFill>
                  <a:schemeClr val="tx1"/>
                </a:solidFill>
              </a:rPr>
              <a:t>hard faecal mass arising out of the pelvis 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 DRE - </a:t>
            </a:r>
            <a:r>
              <a:rPr lang="en-US" sz="2400" dirty="0">
                <a:solidFill>
                  <a:schemeClr val="tx1"/>
                </a:solidFill>
              </a:rPr>
              <a:t>faecaloma in the </a:t>
            </a:r>
            <a:r>
              <a:rPr lang="en-US" sz="2400" dirty="0" smtClean="0">
                <a:solidFill>
                  <a:schemeClr val="tx1"/>
                </a:solidFill>
              </a:rPr>
              <a:t>lumen</a:t>
            </a:r>
          </a:p>
          <a:p>
            <a:r>
              <a:rPr lang="en-US" sz="2400" dirty="0" smtClean="0"/>
              <a:t>Patulous anus, perianal soiling is common</a:t>
            </a:r>
            <a:endParaRPr lang="en-US" sz="2400" dirty="0"/>
          </a:p>
          <a:p>
            <a:r>
              <a:rPr lang="en-US" sz="2400" dirty="0" smtClean="0"/>
              <a:t>Sigmoidoscopy is difficult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4612" y="233741"/>
            <a:ext cx="960120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1-b Idiopathic </a:t>
            </a:r>
            <a:r>
              <a:rPr lang="en-US" sz="2800" b="1" dirty="0">
                <a:solidFill>
                  <a:srgbClr val="002060"/>
                </a:solidFill>
              </a:rPr>
              <a:t>megarectum and megacolon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525" y="248242"/>
            <a:ext cx="3276600" cy="28183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645" y="3117567"/>
            <a:ext cx="4956478" cy="20301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0" y="5381013"/>
            <a:ext cx="6092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Melanosis coli, also </a:t>
            </a:r>
            <a:r>
              <a:rPr lang="en-US" sz="1600" b="1" dirty="0" err="1"/>
              <a:t>pseudomelanosis</a:t>
            </a:r>
            <a:r>
              <a:rPr lang="en-US" sz="1600" b="1" dirty="0"/>
              <a:t> coli, is a disorder of pigmentation of the wall of the </a:t>
            </a:r>
            <a:r>
              <a:rPr lang="en-US" sz="1600" b="1" dirty="0" smtClean="0"/>
              <a:t>colon. It </a:t>
            </a:r>
            <a:r>
              <a:rPr lang="en-US" sz="1600" b="1" dirty="0"/>
              <a:t>is benign, and may have no significant correlation with disease.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228" y="0"/>
            <a:ext cx="4710597" cy="609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212" y="457200"/>
            <a:ext cx="6858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/>
              <a:t>Imaging</a:t>
            </a:r>
          </a:p>
          <a:p>
            <a:r>
              <a:rPr lang="en-US" sz="2400" dirty="0" smtClean="0"/>
              <a:t>Water-soluble contrast study</a:t>
            </a:r>
          </a:p>
          <a:p>
            <a:r>
              <a:rPr lang="en-US" sz="2400" u="sng" dirty="0" smtClean="0">
                <a:solidFill>
                  <a:srgbClr val="002060"/>
                </a:solidFill>
              </a:rPr>
              <a:t>Anorectal physiology tests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D</a:t>
            </a:r>
            <a:r>
              <a:rPr lang="en-US" sz="2400" dirty="0" smtClean="0">
                <a:solidFill>
                  <a:srgbClr val="002060"/>
                </a:solidFill>
              </a:rPr>
              <a:t>elayed </a:t>
            </a:r>
            <a:r>
              <a:rPr lang="en-US" sz="2400" dirty="0">
                <a:solidFill>
                  <a:srgbClr val="002060"/>
                </a:solidFill>
              </a:rPr>
              <a:t>ﬁrst sensation and raised maximum tolerated volume. </a:t>
            </a:r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Full-thickness </a:t>
            </a:r>
            <a:r>
              <a:rPr lang="en-US" sz="2400" dirty="0">
                <a:solidFill>
                  <a:srgbClr val="002060"/>
                </a:solidFill>
              </a:rPr>
              <a:t>rectal </a:t>
            </a:r>
            <a:r>
              <a:rPr lang="en-US" sz="2400" dirty="0" smtClean="0">
                <a:solidFill>
                  <a:srgbClr val="002060"/>
                </a:solidFill>
              </a:rPr>
              <a:t>biopsy.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8990012" y="4876800"/>
            <a:ext cx="1981200" cy="457200"/>
          </a:xfrm>
          <a:prstGeom prst="left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9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412" y="1219200"/>
            <a:ext cx="48768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B050"/>
                </a:solidFill>
              </a:rPr>
              <a:t>Medical </a:t>
            </a:r>
            <a:endParaRPr lang="en-US" u="sng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directed </a:t>
            </a:r>
            <a:r>
              <a:rPr lang="en-US" sz="2400" dirty="0"/>
              <a:t>at emptying the rectum and keeping it empty with enemas, washouts and sometimes manual evacuation under anaesthesia. 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develop </a:t>
            </a:r>
            <a:r>
              <a:rPr lang="en-US" sz="2400" dirty="0"/>
              <a:t>a regular daily bowel habit, with the use of osmotic laxatives to help the passage of semiformed stool. Rectal evacuation with </a:t>
            </a:r>
            <a:r>
              <a:rPr lang="en-US" sz="2400" dirty="0" smtClean="0"/>
              <a:t>suppositories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biofeedback therapy </a:t>
            </a:r>
            <a:r>
              <a:rPr lang="en-US" sz="2400" dirty="0"/>
              <a:t>may be useful in resistant cases.</a:t>
            </a:r>
          </a:p>
          <a:p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789612" y="1219200"/>
            <a:ext cx="5943599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FF0000"/>
                </a:solidFill>
              </a:rPr>
              <a:t>Surgical </a:t>
            </a:r>
            <a:endParaRPr lang="en-US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1-resection </a:t>
            </a:r>
            <a:r>
              <a:rPr lang="en-US" dirty="0"/>
              <a:t>of the dilated rectum and </a:t>
            </a:r>
            <a:r>
              <a:rPr lang="en-US" dirty="0" smtClean="0"/>
              <a:t>colon.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2-colectomy with the formation of an ileorectal </a:t>
            </a:r>
            <a:r>
              <a:rPr lang="en-US" dirty="0" smtClean="0"/>
              <a:t>anastomosis.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3-restorative proctocolectomy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 smtClean="0"/>
              <a:t>4-vertical </a:t>
            </a:r>
            <a:r>
              <a:rPr lang="en-US" dirty="0"/>
              <a:t>reduction </a:t>
            </a:r>
            <a:r>
              <a:rPr lang="en-US" dirty="0" smtClean="0"/>
              <a:t>rectoplasty</a:t>
            </a:r>
          </a:p>
          <a:p>
            <a:pPr marL="0" indent="0">
              <a:buNone/>
            </a:pPr>
            <a:r>
              <a:rPr lang="en-US" dirty="0" smtClean="0"/>
              <a:t> 5-Stoma formation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0"/>
            <a:ext cx="4325311" cy="9313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7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25" y="228600"/>
            <a:ext cx="10668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2-Non-megacolon constipation into the </a:t>
            </a:r>
            <a:r>
              <a:rPr lang="en-US" sz="2400" b="1" dirty="0">
                <a:solidFill>
                  <a:srgbClr val="002060"/>
                </a:solidFill>
              </a:rPr>
              <a:t>following three types:</a:t>
            </a:r>
          </a:p>
          <a:p>
            <a:endParaRPr lang="en-US" sz="2400" b="1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Normal-transit constipation (</a:t>
            </a:r>
            <a:r>
              <a:rPr lang="en-US" sz="2400" dirty="0" err="1"/>
              <a:t>NTC</a:t>
            </a:r>
            <a:r>
              <a:rPr lang="en-US" sz="2400" dirty="0"/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Slow-transit constipation (</a:t>
            </a:r>
            <a:r>
              <a:rPr lang="en-US" sz="2400" dirty="0" err="1"/>
              <a:t>STC</a:t>
            </a:r>
            <a:r>
              <a:rPr lang="en-US" sz="2400" dirty="0"/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Pelvic floor dysfunction (</a:t>
            </a:r>
            <a:r>
              <a:rPr lang="en-US" sz="2400" dirty="0" err="1"/>
              <a:t>ie</a:t>
            </a:r>
            <a:r>
              <a:rPr lang="en-US" sz="2400" dirty="0"/>
              <a:t>, pelvic floor </a:t>
            </a:r>
            <a:r>
              <a:rPr lang="en-US" sz="2400" dirty="0" err="1"/>
              <a:t>dyssynergia</a:t>
            </a:r>
            <a:r>
              <a:rPr lang="en-US" sz="2400" dirty="0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012" y="3810000"/>
            <a:ext cx="11125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B050"/>
                </a:solidFill>
              </a:rPr>
              <a:t>Secondary constipation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Dietary issues that may cause constipation include inadequate water intake; inadequate fiber intake; overuse of coffee, tea, or alcohol; a recent change in bowel habit paralleled by changes in the diet; and ignoring the urge to defecate. Reduced levels of exercise may play a role as well.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Structural causes of secondary constipation include anal fissures, thrombosed hemorrhoids, colonic strictures, obstructing tumors, </a:t>
            </a:r>
            <a:r>
              <a:rPr lang="en-US" dirty="0" smtClean="0">
                <a:solidFill>
                  <a:prstClr val="black"/>
                </a:solidFill>
              </a:rPr>
              <a:t>volvulus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98950B5-7B6B-4C28-8458-CAB8EA4CB2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2334</Words>
  <Application>Microsoft Office PowerPoint</Application>
  <PresentationFormat>Custom</PresentationFormat>
  <Paragraphs>401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AngsanaUPC</vt:lpstr>
      <vt:lpstr>Arial</vt:lpstr>
      <vt:lpstr>Calibri</vt:lpstr>
      <vt:lpstr>Calibri Light</vt:lpstr>
      <vt:lpstr>Century Gothic</vt:lpstr>
      <vt:lpstr>Wingdings</vt:lpstr>
      <vt:lpstr>Office Theme</vt:lpstr>
      <vt:lpstr>SMALL AND LARGE INTESTINE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2018-03-17T19:30:08Z</dcterms:created>
  <dcterms:modified xsi:type="dcterms:W3CDTF">2022-12-24T07:36:12Z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TC034605859991</vt:lpwstr>
  </property>
  <property fmtid="{D5CDD505-2E9C-101B-9397-08002B2CF9AE}" pid="3" name="_MarkAsFinal">
    <vt:bool>true</vt:bool>
  </property>
</Properties>
</file>